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F8_B9D790C1.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9" r:id="rId4"/>
    <p:sldMasterId id="2147483679" r:id="rId5"/>
    <p:sldMasterId id="2147483691" r:id="rId6"/>
    <p:sldMasterId id="2147483701" r:id="rId7"/>
  </p:sldMasterIdLst>
  <p:notesMasterIdLst>
    <p:notesMasterId r:id="rId33"/>
  </p:notesMasterIdLst>
  <p:handoutMasterIdLst>
    <p:handoutMasterId r:id="rId34"/>
  </p:handoutMasterIdLst>
  <p:sldIdLst>
    <p:sldId id="485" r:id="rId8"/>
    <p:sldId id="512" r:id="rId9"/>
    <p:sldId id="510" r:id="rId10"/>
    <p:sldId id="474" r:id="rId11"/>
    <p:sldId id="498" r:id="rId12"/>
    <p:sldId id="473" r:id="rId13"/>
    <p:sldId id="499" r:id="rId14"/>
    <p:sldId id="501" r:id="rId15"/>
    <p:sldId id="502" r:id="rId16"/>
    <p:sldId id="503" r:id="rId17"/>
    <p:sldId id="504" r:id="rId18"/>
    <p:sldId id="505" r:id="rId19"/>
    <p:sldId id="506" r:id="rId20"/>
    <p:sldId id="507" r:id="rId21"/>
    <p:sldId id="449" r:id="rId22"/>
    <p:sldId id="484" r:id="rId23"/>
    <p:sldId id="486" r:id="rId24"/>
    <p:sldId id="450" r:id="rId25"/>
    <p:sldId id="452" r:id="rId26"/>
    <p:sldId id="448" r:id="rId27"/>
    <p:sldId id="451" r:id="rId28"/>
    <p:sldId id="509" r:id="rId29"/>
    <p:sldId id="508" r:id="rId30"/>
    <p:sldId id="479" r:id="rId31"/>
    <p:sldId id="481"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AMPAIGN IN A BOX" id="{CD09D1F5-370D-4013-8A2D-BEA130351904}">
          <p14:sldIdLst>
            <p14:sldId id="485"/>
          </p14:sldIdLst>
        </p14:section>
        <p14:section name="About AiG Month" id="{7024AF51-31A4-406D-9092-0094A872A8E1}">
          <p14:sldIdLst>
            <p14:sldId id="512"/>
          </p14:sldIdLst>
        </p14:section>
        <p14:section name="AiG Month 2025" id="{9B03B81B-D78F-4FF4-B043-F0C78F19E5C9}">
          <p14:sldIdLst>
            <p14:sldId id="510"/>
            <p14:sldId id="474"/>
            <p14:sldId id="498"/>
            <p14:sldId id="473"/>
          </p14:sldIdLst>
        </p14:section>
        <p14:section name="AiG Month content" id="{815DF245-746F-4334-A624-37619E45B0DE}">
          <p14:sldIdLst>
            <p14:sldId id="499"/>
            <p14:sldId id="501"/>
          </p14:sldIdLst>
        </p14:section>
        <p14:section name="Get involved" id="{E606292A-8FC2-4512-909C-0C65B48BDC49}">
          <p14:sldIdLst>
            <p14:sldId id="502"/>
            <p14:sldId id="503"/>
            <p14:sldId id="504"/>
            <p14:sldId id="505"/>
          </p14:sldIdLst>
        </p14:section>
        <p14:section name="Resources" id="{F88E5413-8AC0-43C3-BBAB-88737B67EBC2}">
          <p14:sldIdLst>
            <p14:sldId id="506"/>
            <p14:sldId id="507"/>
          </p14:sldIdLst>
        </p14:section>
        <p14:section name="Teams backgrounds" id="{A49AAEA2-FAFE-4F90-915E-2FB8E5024B53}">
          <p14:sldIdLst>
            <p14:sldId id="449"/>
            <p14:sldId id="484"/>
            <p14:sldId id="486"/>
            <p14:sldId id="450"/>
            <p14:sldId id="452"/>
            <p14:sldId id="448"/>
            <p14:sldId id="451"/>
            <p14:sldId id="509"/>
            <p14:sldId id="508"/>
            <p14:sldId id="479"/>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C9327-90B9-AD07-A130-58967D58F7BC}" name="Snee, Sean" initials="SS" userId="S::Sean.Snee@ons.gov.uk::805ee4ba-7ad6-4732-ae76-d943bc8ea5f5" providerId="AD"/>
  <p188:author id="{1BC32DE2-FE3A-C70B-CBF2-4067D7ABCFE9}" name="Robinson, Philippa" initials="RP" userId="S::Philippa.Robinson@ons.gov.uk::db7bd287-757b-4045-ae90-7c5197203833" providerId="AD"/>
  <p188:author id="{6B5E85F9-DAFA-B091-73FA-783579CA18E2}" name="Topping, Karen" initials="KT" userId="S::Karen.Topping@ons.gov.uk::916e7c5f-9ab0-4e8f-aa19-0c0d818603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ster-Key, Louise" initials="FL" lastIdx="2" clrIdx="0">
    <p:extLst>
      <p:ext uri="{19B8F6BF-5375-455C-9EA6-DF929625EA0E}">
        <p15:presenceInfo xmlns:p15="http://schemas.microsoft.com/office/powerpoint/2012/main" userId="S::louise.foster-key@ons.gov.uk::fd65b5ce-e0ba-44a9-9605-608a2d9e1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D00"/>
    <a:srgbClr val="003C57"/>
    <a:srgbClr val="C54601"/>
    <a:srgbClr val="FE6900"/>
    <a:srgbClr val="F9F9F9"/>
    <a:srgbClr val="1D2226"/>
    <a:srgbClr val="C1C1BE"/>
    <a:srgbClr val="C31B1A"/>
    <a:srgbClr val="40BBF4"/>
    <a:srgbClr val="8B8E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2CD60-B813-FBB1-8D48-4732BE40C153}" v="1" dt="2025-02-27T14:45:28.987"/>
    <p1510:client id="{2EACC431-A339-DCA0-AB09-D348FA29D06D}" v="8" dt="2025-02-27T10:22:08.802"/>
    <p1510:client id="{CFFA7F8A-4FF1-413E-AD96-32749E80A0D7}" v="81" dt="2025-02-27T11:26:57.972"/>
  </p1510:revLst>
</p1510:revInfo>
</file>

<file path=ppt/tableStyles.xml><?xml version="1.0" encoding="utf-8"?>
<a:tblStyleLst xmlns:a="http://schemas.openxmlformats.org/drawingml/2006/main" def="{D35D1BCE-7F57-473A-808E-62385676E788}">
  <a:tblStyle styleId="{D35D1BCE-7F57-473A-808E-62385676E78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83" d="100"/>
          <a:sy n="83" d="100"/>
        </p:scale>
        <p:origin x="800" y="28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s>
</file>

<file path=ppt/comments/modernComment_1F8_B9D790C1.xml><?xml version="1.0" encoding="utf-8"?>
<p188:cmLst xmlns:a="http://schemas.openxmlformats.org/drawingml/2006/main" xmlns:r="http://schemas.openxmlformats.org/officeDocument/2006/relationships" xmlns:p188="http://schemas.microsoft.com/office/powerpoint/2018/8/main">
  <p188:cm id="{5EA34FC5-7604-4531-9C05-DE32B27B3BEA}" authorId="{6B5E85F9-DAFA-B091-73FA-783579CA18E2}" status="resolved" created="2025-02-11T12:22:10.205" complete="100000">
    <ac:txMkLst xmlns:ac="http://schemas.microsoft.com/office/drawing/2013/main/command">
      <pc:docMk xmlns:pc="http://schemas.microsoft.com/office/powerpoint/2013/main/command"/>
      <pc:sldMk xmlns:pc="http://schemas.microsoft.com/office/powerpoint/2013/main/command" cId="3117912257" sldId="504"/>
      <ac:spMk id="4" creationId="{672FFA18-3B56-FF6E-1C6A-9B34C19108BD}"/>
      <ac:txMk cp="194" len="470">
        <ac:context len="667" hash="744316237"/>
      </ac:txMk>
    </ac:txMkLst>
    <p188:pos x="8694964" y="484024"/>
    <p188:txBody>
      <a:bodyPr/>
      <a:lstStyle/>
      <a:p>
        <a:r>
          <a:rPr lang="en-GB"/>
          <a:t>Jacqui - can you think of five new quickfire questions?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8730C5-10FA-4779-AACD-19017B7261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618E2DB-164A-4BB1-8266-452D900A18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3DE222-A381-4312-A68B-B434CA6897C4}" type="datetimeFigureOut">
              <a:rPr lang="en-GB" smtClean="0"/>
              <a:t>27/02/2025</a:t>
            </a:fld>
            <a:endParaRPr lang="en-GB"/>
          </a:p>
        </p:txBody>
      </p:sp>
      <p:sp>
        <p:nvSpPr>
          <p:cNvPr id="4" name="Footer Placeholder 3">
            <a:extLst>
              <a:ext uri="{FF2B5EF4-FFF2-40B4-BE49-F238E27FC236}">
                <a16:creationId xmlns:a16="http://schemas.microsoft.com/office/drawing/2014/main" id="{BDD1E269-C2C7-4A8B-9A9C-B48B49DB7F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899119-E9FD-4835-AFBD-3CA1DCC50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34FE7-C8E3-442E-9379-C3C745C77B92}" type="slidenum">
              <a:rPr lang="en-GB" smtClean="0"/>
              <a:t>‹#›</a:t>
            </a:fld>
            <a:endParaRPr lang="en-GB"/>
          </a:p>
        </p:txBody>
      </p:sp>
    </p:spTree>
    <p:extLst>
      <p:ext uri="{BB962C8B-B14F-4D97-AF65-F5344CB8AC3E}">
        <p14:creationId xmlns:p14="http://schemas.microsoft.com/office/powerpoint/2010/main" val="402324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268CA-398C-460E-EC9B-9E3AA1314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7F3CF-A916-F78A-381A-7005B77BF6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FBBAE2C-A137-527F-4F26-233BE952BE6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65937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2685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9474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81393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544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GB"/>
              <a:t>Gallery Space</a:t>
            </a:r>
          </a:p>
        </p:txBody>
      </p:sp>
    </p:spTree>
    <p:extLst>
      <p:ext uri="{BB962C8B-B14F-4D97-AF65-F5344CB8AC3E}">
        <p14:creationId xmlns:p14="http://schemas.microsoft.com/office/powerpoint/2010/main" val="2190690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Chic Office</a:t>
            </a:r>
          </a:p>
        </p:txBody>
      </p:sp>
    </p:spTree>
    <p:extLst>
      <p:ext uri="{BB962C8B-B14F-4D97-AF65-F5344CB8AC3E}">
        <p14:creationId xmlns:p14="http://schemas.microsoft.com/office/powerpoint/2010/main" val="1206655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Urban hub</a:t>
            </a:r>
          </a:p>
        </p:txBody>
      </p:sp>
    </p:spTree>
    <p:extLst>
      <p:ext uri="{BB962C8B-B14F-4D97-AF65-F5344CB8AC3E}">
        <p14:creationId xmlns:p14="http://schemas.microsoft.com/office/powerpoint/2010/main" val="887502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Stylish studio</a:t>
            </a:r>
          </a:p>
        </p:txBody>
      </p:sp>
    </p:spTree>
    <p:extLst>
      <p:ext uri="{BB962C8B-B14F-4D97-AF65-F5344CB8AC3E}">
        <p14:creationId xmlns:p14="http://schemas.microsoft.com/office/powerpoint/2010/main" val="1228507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935958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1134891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81659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179757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4698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71491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26362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4459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8581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5698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44658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0937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69791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a:alphaModFix amt="50000"/>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3660626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23967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608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0204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192112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608277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32652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39838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068707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5777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28822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356943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a:alphaModFix amt="50000"/>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1588014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bg>
      <p:bgPr>
        <a:blipFill dpi="0" rotWithShape="1">
          <a:blip r:embed="rId2">
            <a:lum/>
          </a:blip>
          <a:srcRect/>
          <a:stretch>
            <a:fillRect t="-9000" b="-9000"/>
          </a:stretch>
        </a:blipFill>
        <a:effectLst/>
      </p:bgPr>
    </p:bg>
    <p:spTree>
      <p:nvGrpSpPr>
        <p:cNvPr id="1" name="Shape 19"/>
        <p:cNvGrpSpPr/>
        <p:nvPr/>
      </p:nvGrpSpPr>
      <p:grpSpPr>
        <a:xfrm>
          <a:off x="0" y="0"/>
          <a:ext cx="0" cy="0"/>
          <a:chOff x="0" y="0"/>
          <a:chExt cx="0" cy="0"/>
        </a:xfrm>
      </p:grpSpPr>
      <p:pic>
        <p:nvPicPr>
          <p:cNvPr id="2" name="Picture 1">
            <a:extLst>
              <a:ext uri="{FF2B5EF4-FFF2-40B4-BE49-F238E27FC236}">
                <a16:creationId xmlns:a16="http://schemas.microsoft.com/office/drawing/2014/main" id="{C4531407-ABCF-4CF1-9FB9-2ABE0236C3BA}"/>
              </a:ext>
            </a:extLst>
          </p:cNvPr>
          <p:cNvPicPr>
            <a:picLocks noChangeAspect="1"/>
          </p:cNvPicPr>
          <p:nvPr/>
        </p:nvPicPr>
        <p:blipFill>
          <a:blip r:embed="rId3"/>
          <a:stretch>
            <a:fillRect/>
          </a:stretch>
        </p:blipFill>
        <p:spPr>
          <a:xfrm>
            <a:off x="960606" y="0"/>
            <a:ext cx="7222788" cy="5143500"/>
          </a:xfrm>
          <a:prstGeom prst="rect">
            <a:avLst/>
          </a:prstGeom>
        </p:spPr>
      </p:pic>
      <p:sp>
        <p:nvSpPr>
          <p:cNvPr id="21" name="Google Shape;21;p4"/>
          <p:cNvSpPr txBox="1">
            <a:spLocks noGrp="1"/>
          </p:cNvSpPr>
          <p:nvPr>
            <p:ph type="body" idx="1"/>
          </p:nvPr>
        </p:nvSpPr>
        <p:spPr>
          <a:xfrm>
            <a:off x="2560706" y="683700"/>
            <a:ext cx="4022591" cy="3776100"/>
          </a:xfrm>
          <a:prstGeom prst="rect">
            <a:avLst/>
          </a:prstGeom>
        </p:spPr>
        <p:txBody>
          <a:bodyPr spcFirstLastPara="1" wrap="square" lIns="0" tIns="0" rIns="0" bIns="0" anchor="ctr" anchorCtr="0">
            <a:noAutofit/>
          </a:bodyPr>
          <a:lstStyle>
            <a:lvl1pPr marL="457189" lvl="0" indent="-380990" algn="ctr" rtl="0">
              <a:spcBef>
                <a:spcPts val="600"/>
              </a:spcBef>
              <a:spcAft>
                <a:spcPts val="0"/>
              </a:spcAft>
              <a:buSzPct val="100000"/>
              <a:buFont typeface="Arial" panose="020B0604020202020204" pitchFamily="34" charset="0"/>
              <a:buChar char="▲"/>
              <a:defRPr>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sp>
        <p:nvSpPr>
          <p:cNvPr id="22" name="Google Shape;22;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6" name="Picture 5" descr="A picture containing text, clipart&#10;&#10;Description automatically generated">
            <a:extLst>
              <a:ext uri="{FF2B5EF4-FFF2-40B4-BE49-F238E27FC236}">
                <a16:creationId xmlns:a16="http://schemas.microsoft.com/office/drawing/2014/main" id="{53430198-6CF0-4132-84D7-D8C387F0F466}"/>
              </a:ext>
            </a:extLst>
          </p:cNvPr>
          <p:cNvPicPr>
            <a:picLocks noChangeAspect="1"/>
          </p:cNvPicPr>
          <p:nvPr/>
        </p:nvPicPr>
        <p:blipFill>
          <a:blip r:embed="rId4">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4219062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81307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422451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1"/>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rgbClr val="0F1E28">
              <a:alpha val="86030"/>
            </a:srgb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fld id="{3BCA89E7-9EF1-466E-9B82-F01748C05CD8}" type="slidenum">
              <a:rPr lang="en-GB" smtClean="0"/>
              <a:t>‹#›</a:t>
            </a:fld>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Arial" panose="020B0604020202020204" pitchFamily="34" charset="0"/>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348197425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949500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0449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1"/>
            <a:ext cx="6198600" cy="3532869"/>
          </a:xfrm>
          <a:prstGeom prst="rect">
            <a:avLst/>
          </a:prstGeom>
        </p:spPr>
        <p:txBody>
          <a:bodyPr spcFirstLastPara="1" wrap="square" lIns="0" tIns="0" rIns="0" bIns="0" anchor="ctr" anchorCtr="0">
            <a:noAutofit/>
          </a:bodyPr>
          <a:lstStyle>
            <a:lvl1pPr marL="457189" lvl="0" indent="-228594" rtl="0">
              <a:spcBef>
                <a:spcPts val="360"/>
              </a:spcBef>
              <a:spcAft>
                <a:spcPts val="0"/>
              </a:spcAft>
              <a:buClr>
                <a:schemeClr val="dk2"/>
              </a:buClr>
              <a:buSzPts val="1800"/>
              <a:buNone/>
              <a:defRPr sz="1800">
                <a:solidFill>
                  <a:schemeClr val="dk2"/>
                </a:solidFill>
                <a:latin typeface="+mj-lt"/>
              </a:defRPr>
            </a:lvl1pPr>
          </a:lstStyle>
          <a:p>
            <a:pPr lvl="0"/>
            <a:r>
              <a:rPr lang="en-US"/>
              <a:t>Click to edit Master text styles</a:t>
            </a:r>
          </a:p>
        </p:txBody>
      </p:sp>
      <p:sp>
        <p:nvSpPr>
          <p:cNvPr id="61" name="Google Shape;6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a:extLst>
              <a:ext uri="{FF2B5EF4-FFF2-40B4-BE49-F238E27FC236}">
                <a16:creationId xmlns:a16="http://schemas.microsoft.com/office/drawing/2014/main" id="{8BD00EA6-5035-4507-B56E-6DBD6CCC63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400"/>
                    </a14:imgEffect>
                  </a14:imgLayer>
                </a14:imgProps>
              </a:ext>
            </a:extLst>
          </a:blip>
          <a:srcRect l="50475" r="1" b="26134"/>
          <a:stretch/>
        </p:blipFill>
        <p:spPr>
          <a:xfrm flipH="1">
            <a:off x="5517101" y="587675"/>
            <a:ext cx="3619215" cy="4551943"/>
          </a:xfrm>
          <a:prstGeom prst="rect">
            <a:avLst/>
          </a:prstGeom>
        </p:spPr>
      </p:pic>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200"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p:nvPicPr>
        <p:blipFill>
          <a:blip r:embed="rId4">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3621026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4D62B0-4E56-4F33-8CF5-8C55D746A1EE}"/>
              </a:ext>
            </a:extLst>
          </p:cNvPr>
          <p:cNvSpPr>
            <a:spLocks noGrp="1"/>
          </p:cNvSpPr>
          <p:nvPr>
            <p:ph type="dt" sz="half" idx="10"/>
          </p:nvPr>
        </p:nvSpPr>
        <p:spPr/>
        <p:txBody>
          <a:bodyPr/>
          <a:lstStyle/>
          <a:p>
            <a:fld id="{A1B21320-8622-4E07-91A0-BB98CC15792B}" type="datetimeFigureOut">
              <a:rPr lang="en-GB" smtClean="0"/>
              <a:t>27/02/2025</a:t>
            </a:fld>
            <a:endParaRPr lang="en-GB"/>
          </a:p>
        </p:txBody>
      </p:sp>
      <p:sp>
        <p:nvSpPr>
          <p:cNvPr id="5" name="Footer Placeholder 4">
            <a:extLst>
              <a:ext uri="{FF2B5EF4-FFF2-40B4-BE49-F238E27FC236}">
                <a16:creationId xmlns:a16="http://schemas.microsoft.com/office/drawing/2014/main" id="{F0252F6B-5091-486B-941E-DB985D076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ADADF-7677-4A9F-AE47-17F3992101D7}"/>
              </a:ext>
            </a:extLst>
          </p:cNvPr>
          <p:cNvSpPr>
            <a:spLocks noGrp="1"/>
          </p:cNvSpPr>
          <p:nvPr>
            <p:ph type="sldNum" sz="quarter" idx="12"/>
          </p:nvPr>
        </p:nvSpPr>
        <p:spPr/>
        <p:txBody>
          <a:bodyPr/>
          <a:lstStyle/>
          <a:p>
            <a:fld id="{3BCA89E7-9EF1-466E-9B82-F01748C05CD8}" type="slidenum">
              <a:rPr lang="en-GB" smtClean="0"/>
              <a:t>‹#›</a:t>
            </a:fld>
            <a:endParaRPr lang="en-GB"/>
          </a:p>
        </p:txBody>
      </p:sp>
    </p:spTree>
    <p:extLst>
      <p:ext uri="{BB962C8B-B14F-4D97-AF65-F5344CB8AC3E}">
        <p14:creationId xmlns:p14="http://schemas.microsoft.com/office/powerpoint/2010/main" val="560030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DF6C-1CB7-46B3-8FEE-75CB907D66A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3518287-1870-48C6-A7F2-3D805BD5F6D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17B310-5161-4C5C-B97A-5BDC01B4CC82}"/>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5" name="Footer Placeholder 4">
            <a:extLst>
              <a:ext uri="{FF2B5EF4-FFF2-40B4-BE49-F238E27FC236}">
                <a16:creationId xmlns:a16="http://schemas.microsoft.com/office/drawing/2014/main" id="{8CE06ADE-ACDC-4AD0-8BC8-21EB007305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57CE36-A222-414A-9D12-3A639701D382}"/>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4482686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083416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9548-C753-462A-B702-23E78996AC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825CC4-8412-4280-ABBC-7EB7BC286B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4214F-9D30-4309-951B-7D3780A92EC2}"/>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5" name="Footer Placeholder 4">
            <a:extLst>
              <a:ext uri="{FF2B5EF4-FFF2-40B4-BE49-F238E27FC236}">
                <a16:creationId xmlns:a16="http://schemas.microsoft.com/office/drawing/2014/main" id="{A224CD21-A34D-497B-90B9-316079F83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1976A-E3C7-4B38-B2D1-C623DF4CA0AE}"/>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288428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7F00-9163-49E6-AF97-DB3D24BF4A0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EEB7CA-CE96-4265-9712-2AEC3F3F55D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CFF3C-31A7-44D2-8C30-DDEDA5AB1841}"/>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5" name="Footer Placeholder 4">
            <a:extLst>
              <a:ext uri="{FF2B5EF4-FFF2-40B4-BE49-F238E27FC236}">
                <a16:creationId xmlns:a16="http://schemas.microsoft.com/office/drawing/2014/main" id="{C6094DBA-9DC6-4F43-9133-633E5725B3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810FE-95DA-4DB7-B315-CAE56891C3CD}"/>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919429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250B-D2E6-4BF9-8106-19EC7EE5A0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38BA77-91C9-4EF5-B795-F8A4FB56730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00011A-E56B-468F-8308-272976F005B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86622F-0FFB-49C5-AFDB-C61713CE6B87}"/>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6" name="Footer Placeholder 5">
            <a:extLst>
              <a:ext uri="{FF2B5EF4-FFF2-40B4-BE49-F238E27FC236}">
                <a16:creationId xmlns:a16="http://schemas.microsoft.com/office/drawing/2014/main" id="{30059D98-8A1E-4615-98E9-784D5FC0F7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71F4DE-003A-4163-9C1F-9ADC27243FFB}"/>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28400245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B29F-D28E-4AF3-B598-B80A906EF37F}"/>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E39BD9-E01A-4E1D-BB9E-0131BB00F61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63BDE-11F2-4555-A831-39A18C21238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670582-041F-4740-953B-116E56C384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FE5113-3C4D-4EFB-B97C-91FEF50BAB2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060CC2-6B2C-42B7-9B39-F523ED630448}"/>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8" name="Footer Placeholder 7">
            <a:extLst>
              <a:ext uri="{FF2B5EF4-FFF2-40B4-BE49-F238E27FC236}">
                <a16:creationId xmlns:a16="http://schemas.microsoft.com/office/drawing/2014/main" id="{7A258513-43AD-481C-BB75-998390B46B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BECC0E-C68E-43F3-9AFF-DBE0C48492A5}"/>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23539207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2FC2-2150-4604-98C2-EB3A0C46D5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B8B908-A45F-4458-B8BA-4DB0AF74D030}"/>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4" name="Footer Placeholder 3">
            <a:extLst>
              <a:ext uri="{FF2B5EF4-FFF2-40B4-BE49-F238E27FC236}">
                <a16:creationId xmlns:a16="http://schemas.microsoft.com/office/drawing/2014/main" id="{A2282010-B4E4-403A-81F4-6C51A8639B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BAA9F3-1273-4FCA-BF66-6744BBF55AE8}"/>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3480243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E06297-94AD-4E88-9B44-7D24F00C0416}"/>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3" name="Footer Placeholder 2">
            <a:extLst>
              <a:ext uri="{FF2B5EF4-FFF2-40B4-BE49-F238E27FC236}">
                <a16:creationId xmlns:a16="http://schemas.microsoft.com/office/drawing/2014/main" id="{F20E6133-98AD-422E-BD40-E657D61CF2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AAA03C-B6FE-4B45-983C-050ECE083451}"/>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33125177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2F22-2E6B-4907-9B21-39916E0230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948FA6-565A-4A02-9978-D8AEC98C3DC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03E7AC-A1AF-4806-A5CC-EF7C608F647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66DED1-08BA-4AF3-AE7D-E6C7D1BCED1B}"/>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6" name="Footer Placeholder 5">
            <a:extLst>
              <a:ext uri="{FF2B5EF4-FFF2-40B4-BE49-F238E27FC236}">
                <a16:creationId xmlns:a16="http://schemas.microsoft.com/office/drawing/2014/main" id="{4890AEB0-0E07-44F6-9DB1-3D42D06337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82C66-E29E-4F22-9758-D50C520A2A7E}"/>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6112820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98C8-B02A-4C9C-B2A2-7B9214C470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D97AF0-CB32-4EAB-B6B8-C597BDE6641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4FFD77C-166E-4330-9EE6-54DA09191E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725447-9F13-438C-8168-CA68C3507B57}"/>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6" name="Footer Placeholder 5">
            <a:extLst>
              <a:ext uri="{FF2B5EF4-FFF2-40B4-BE49-F238E27FC236}">
                <a16:creationId xmlns:a16="http://schemas.microsoft.com/office/drawing/2014/main" id="{EFE04446-68BB-4666-8647-4C0FD04C1D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BA2E97-F2D1-4096-9B12-D8E793913E91}"/>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515580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53BE-A31F-436F-B65D-9F8E1B3A41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6BF6A8-AE05-4634-8633-54C81EFF92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FC9DB4-60C8-4A86-9A37-5B0AB31D6ACA}"/>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5" name="Footer Placeholder 4">
            <a:extLst>
              <a:ext uri="{FF2B5EF4-FFF2-40B4-BE49-F238E27FC236}">
                <a16:creationId xmlns:a16="http://schemas.microsoft.com/office/drawing/2014/main" id="{81F58EDB-A6F6-46CB-8CF6-65446DB8D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3C56C4-7C10-48B5-8BB1-97D06D4498D4}"/>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0882523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5D7688-60B3-4F4C-81E0-D3AD8BEA227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B8F24B-046A-40FB-9E58-A3DB110B714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22B948-15C2-4A5F-B114-2C9BB003EA10}"/>
              </a:ext>
            </a:extLst>
          </p:cNvPr>
          <p:cNvSpPr>
            <a:spLocks noGrp="1"/>
          </p:cNvSpPr>
          <p:nvPr>
            <p:ph type="dt" sz="half" idx="10"/>
          </p:nvPr>
        </p:nvSpPr>
        <p:spPr/>
        <p:txBody>
          <a:bodyPr/>
          <a:lstStyle/>
          <a:p>
            <a:fld id="{E1295F96-C890-44D7-8269-32665E06CB59}" type="datetimeFigureOut">
              <a:rPr lang="en-GB" smtClean="0"/>
              <a:t>27/02/2025</a:t>
            </a:fld>
            <a:endParaRPr lang="en-GB"/>
          </a:p>
        </p:txBody>
      </p:sp>
      <p:sp>
        <p:nvSpPr>
          <p:cNvPr id="5" name="Footer Placeholder 4">
            <a:extLst>
              <a:ext uri="{FF2B5EF4-FFF2-40B4-BE49-F238E27FC236}">
                <a16:creationId xmlns:a16="http://schemas.microsoft.com/office/drawing/2014/main" id="{93313402-1C28-42C1-8458-D4F189477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C8977C-7118-4682-B57F-9A0585519517}"/>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2861288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1"/>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rgbClr val="0F1E28">
              <a:alpha val="86030"/>
            </a:srgb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fld id="{3BCA89E7-9EF1-466E-9B82-F01748C05CD8}" type="slidenum">
              <a:rPr lang="en-GB" smtClean="0"/>
              <a:t>‹#›</a:t>
            </a:fld>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Arial" panose="020B0604020202020204" pitchFamily="34" charset="0"/>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27956788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9273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2960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1"/>
            <a:ext cx="6198600" cy="3532869"/>
          </a:xfrm>
          <a:prstGeom prst="rect">
            <a:avLst/>
          </a:prstGeom>
        </p:spPr>
        <p:txBody>
          <a:bodyPr spcFirstLastPara="1" wrap="square" lIns="0" tIns="0" rIns="0" bIns="0" anchor="ctr" anchorCtr="0">
            <a:noAutofit/>
          </a:bodyPr>
          <a:lstStyle>
            <a:lvl1pPr marL="457189" lvl="0" indent="-228594" rtl="0">
              <a:spcBef>
                <a:spcPts val="360"/>
              </a:spcBef>
              <a:spcAft>
                <a:spcPts val="0"/>
              </a:spcAft>
              <a:buClr>
                <a:schemeClr val="dk2"/>
              </a:buClr>
              <a:buSzPts val="1800"/>
              <a:buNone/>
              <a:defRPr sz="1800">
                <a:solidFill>
                  <a:schemeClr val="dk2"/>
                </a:solidFill>
                <a:latin typeface="+mj-lt"/>
              </a:defRPr>
            </a:lvl1pPr>
          </a:lstStyle>
          <a:p>
            <a:pPr lvl="0"/>
            <a:r>
              <a:rPr lang="en-US"/>
              <a:t>Click to edit Master text styles</a:t>
            </a:r>
          </a:p>
        </p:txBody>
      </p:sp>
      <p:sp>
        <p:nvSpPr>
          <p:cNvPr id="61" name="Google Shape;6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a:extLst>
              <a:ext uri="{FF2B5EF4-FFF2-40B4-BE49-F238E27FC236}">
                <a16:creationId xmlns:a16="http://schemas.microsoft.com/office/drawing/2014/main" id="{8BD00EA6-5035-4507-B56E-6DBD6CCC63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400"/>
                    </a14:imgEffect>
                  </a14:imgLayer>
                </a14:imgProps>
              </a:ext>
            </a:extLst>
          </a:blip>
          <a:srcRect l="50475" r="1" b="26134"/>
          <a:stretch/>
        </p:blipFill>
        <p:spPr>
          <a:xfrm flipH="1">
            <a:off x="5517101" y="587675"/>
            <a:ext cx="3619215" cy="4551943"/>
          </a:xfrm>
          <a:prstGeom prst="rect">
            <a:avLst/>
          </a:prstGeom>
        </p:spPr>
      </p:pic>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200"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p:nvPicPr>
        <p:blipFill>
          <a:blip r:embed="rId4">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70595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4D62B0-4E56-4F33-8CF5-8C55D746A1EE}"/>
              </a:ext>
            </a:extLst>
          </p:cNvPr>
          <p:cNvSpPr>
            <a:spLocks noGrp="1"/>
          </p:cNvSpPr>
          <p:nvPr>
            <p:ph type="dt" sz="half" idx="10"/>
          </p:nvPr>
        </p:nvSpPr>
        <p:spPr/>
        <p:txBody>
          <a:bodyPr/>
          <a:lstStyle/>
          <a:p>
            <a:fld id="{A1B21320-8622-4E07-91A0-BB98CC15792B}" type="datetimeFigureOut">
              <a:rPr lang="en-GB" smtClean="0"/>
              <a:t>27/02/2025</a:t>
            </a:fld>
            <a:endParaRPr lang="en-GB"/>
          </a:p>
        </p:txBody>
      </p:sp>
      <p:sp>
        <p:nvSpPr>
          <p:cNvPr id="5" name="Footer Placeholder 4">
            <a:extLst>
              <a:ext uri="{FF2B5EF4-FFF2-40B4-BE49-F238E27FC236}">
                <a16:creationId xmlns:a16="http://schemas.microsoft.com/office/drawing/2014/main" id="{F0252F6B-5091-486B-941E-DB985D076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ADADF-7677-4A9F-AE47-17F3992101D7}"/>
              </a:ext>
            </a:extLst>
          </p:cNvPr>
          <p:cNvSpPr>
            <a:spLocks noGrp="1"/>
          </p:cNvSpPr>
          <p:nvPr>
            <p:ph type="sldNum" sz="quarter" idx="12"/>
          </p:nvPr>
        </p:nvSpPr>
        <p:spPr/>
        <p:txBody>
          <a:bodyPr/>
          <a:lstStyle/>
          <a:p>
            <a:fld id="{3BCA89E7-9EF1-466E-9B82-F01748C05CD8}" type="slidenum">
              <a:rPr lang="en-GB" smtClean="0"/>
              <a:t>‹#›</a:t>
            </a:fld>
            <a:endParaRPr lang="en-GB"/>
          </a:p>
        </p:txBody>
      </p:sp>
    </p:spTree>
    <p:extLst>
      <p:ext uri="{BB962C8B-B14F-4D97-AF65-F5344CB8AC3E}">
        <p14:creationId xmlns:p14="http://schemas.microsoft.com/office/powerpoint/2010/main" val="277613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27/02/2025</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79446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9.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333718277"/>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7" r:id="rId7"/>
    <p:sldLayoutId id="2147483678" r:id="rId8"/>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D2A4B3-6C78-4478-8FC9-45E97051CF5F}" type="datetimeFigureOut">
              <a:rPr lang="en-GB" smtClean="0"/>
              <a:t>27/02/2025</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EA93B1-25B1-4634-A420-9F5B985B557D}" type="slidenum">
              <a:rPr lang="en-GB" smtClean="0"/>
              <a:t>‹#›</a:t>
            </a:fld>
            <a:endParaRPr lang="en-GB"/>
          </a:p>
        </p:txBody>
      </p:sp>
    </p:spTree>
    <p:extLst>
      <p:ext uri="{BB962C8B-B14F-4D97-AF65-F5344CB8AC3E}">
        <p14:creationId xmlns:p14="http://schemas.microsoft.com/office/powerpoint/2010/main" val="42417241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43745341"/>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E3B813-F416-49AE-BC62-64BD085C99C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03D841-3A8F-419F-A694-2A403C5BEC3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F8D2F-EC40-474E-BC4B-969DC7474F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295F96-C890-44D7-8269-32665E06CB59}" type="datetimeFigureOut">
              <a:rPr lang="en-GB" smtClean="0"/>
              <a:t>27/02/2025</a:t>
            </a:fld>
            <a:endParaRPr lang="en-GB"/>
          </a:p>
        </p:txBody>
      </p:sp>
      <p:sp>
        <p:nvSpPr>
          <p:cNvPr id="5" name="Footer Placeholder 4">
            <a:extLst>
              <a:ext uri="{FF2B5EF4-FFF2-40B4-BE49-F238E27FC236}">
                <a16:creationId xmlns:a16="http://schemas.microsoft.com/office/drawing/2014/main" id="{92F89ADC-6170-4220-9471-626E9AE0C8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CC59F7-F47E-46A4-860A-C89EBAF787A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015BB58-69EC-4E53-821D-9165A1B87564}" type="slidenum">
              <a:rPr lang="en-GB" smtClean="0"/>
              <a:t>‹#›</a:t>
            </a:fld>
            <a:endParaRPr lang="en-GB"/>
          </a:p>
        </p:txBody>
      </p:sp>
    </p:spTree>
    <p:extLst>
      <p:ext uri="{BB962C8B-B14F-4D97-AF65-F5344CB8AC3E}">
        <p14:creationId xmlns:p14="http://schemas.microsoft.com/office/powerpoint/2010/main" val="106334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hyperlink" Target="https://www.linkedin.com/company/gov-analysis-function/?lipi=urn%3Ali%3Apage%3Ad_flagship3_search_srp_all%3B%2B1lX%2FueIThmsaFgefOHxew%3D%3D" TargetMode="Externa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hyperlink" Target="https://twitter.com/gov_analysis" TargetMode="External"/><Relationship Id="rId4" Type="http://schemas.openxmlformats.org/officeDocument/2006/relationships/hyperlink" Target="https://analysisfunction.civilservice.gov.uk/analysis-in-government-aig-month-hub/" TargetMode="Externa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F8_B9D790C1.xml"/><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hyperlink" Target="mailto:Analysis.Function@ons.gov.uk?subject=AiG%20Month:%20five%20quickfire%20questions"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channel/UCVY5YwwgpprO_2KEYz-cVrw" TargetMode="External"/><Relationship Id="rId13" Type="http://schemas.openxmlformats.org/officeDocument/2006/relationships/image" Target="../media/image39.png"/><Relationship Id="rId1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hyperlink" Target="https://twitter.com/gov_analysis" TargetMode="External"/><Relationship Id="rId12" Type="http://schemas.openxmlformats.org/officeDocument/2006/relationships/image" Target="../media/image36.png"/><Relationship Id="rId17" Type="http://schemas.openxmlformats.org/officeDocument/2006/relationships/image" Target="../media/image42.png"/><Relationship Id="rId2" Type="http://schemas.openxmlformats.org/officeDocument/2006/relationships/notesSlide" Target="../notesSlides/notesSlide11.xml"/><Relationship Id="rId16" Type="http://schemas.openxmlformats.org/officeDocument/2006/relationships/image" Target="../media/image41.png"/><Relationship Id="rId1" Type="http://schemas.openxmlformats.org/officeDocument/2006/relationships/slideLayout" Target="../slideLayouts/slideLayout35.xml"/><Relationship Id="rId6" Type="http://schemas.openxmlformats.org/officeDocument/2006/relationships/hyperlink" Target="https://www.linkedin.com/company/gov-analysis-function/?lipi=urn%3Ali%3Apage%3Ad_flagship3_search_srp_all%3B%2B1lX%2FueIThmsaFgefOHxew%3D%3D" TargetMode="External"/><Relationship Id="rId11" Type="http://schemas.openxmlformats.org/officeDocument/2006/relationships/image" Target="../media/image17.png"/><Relationship Id="rId5" Type="http://schemas.openxmlformats.org/officeDocument/2006/relationships/hyperlink" Target="https://analysisfunction.civilservice.gov.uk/" TargetMode="External"/><Relationship Id="rId15" Type="http://schemas.openxmlformats.org/officeDocument/2006/relationships/hyperlink" Target="mailto:analysis.function@ons.gov.uk?subject=Sign%20me%20up%20to%20the%20AF%20Newsletter" TargetMode="External"/><Relationship Id="rId10" Type="http://schemas.openxmlformats.org/officeDocument/2006/relationships/image" Target="../media/image38.png"/><Relationship Id="rId4" Type="http://schemas.openxmlformats.org/officeDocument/2006/relationships/hyperlink" Target="https://public.govdelivery.com/accounts/UKONS/signup/43301" TargetMode="External"/><Relationship Id="rId9" Type="http://schemas.openxmlformats.org/officeDocument/2006/relationships/hyperlink" Target="https://www.eventbrite.co.uk/o/government-analysis-function-23454368303" TargetMode="External"/><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hyperlink" Target="mailto:analysis.function@ons.gov.uk?subject=Analysis%20in%20Government%20month"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hyperlink" Target="https://analysisfunction.civilservice.gov.uk/news/analysis-in-government-month-2023-hub/" TargetMode="External"/><Relationship Id="rId5" Type="http://schemas.openxmlformats.org/officeDocument/2006/relationships/hyperlink" Target="https://www.gov.uk/guidance/accessibility-requirements-for-public-sector-websites-and-apps" TargetMode="Externa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hyperlink" Target="https://www.eventbrite.co.uk/o/government-analysis-function-23454368303" TargetMode="External"/><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hyperlink" Target="https://x.com/gov_analysis" TargetMode="External"/><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35.xml"/><Relationship Id="rId6" Type="http://schemas.openxmlformats.org/officeDocument/2006/relationships/hyperlink" Target="https://www.linkedin.com/company/77638458" TargetMode="External"/><Relationship Id="rId11" Type="http://schemas.openxmlformats.org/officeDocument/2006/relationships/image" Target="../media/image19.png"/><Relationship Id="rId5" Type="http://schemas.openxmlformats.org/officeDocument/2006/relationships/hyperlink" Target="https://public.govdelivery.com/accounts/UKONS/signup/43301" TargetMode="Externa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hyperlink" Target="https://analysisfunction.civilservice.gov.uk/analysis-in-government-aig-month-hub/" TargetMode="External"/><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mailto:Analysis.Function@ons.gov.uk?subject=Query:%20AiG%20Month%202025%20(CIAB)" TargetMode="Externa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mailto:Analysis.Function@ons.gov.uk?subject=Query%20-%20AiG%20Month%20Community%20event%20(CIAB)"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hyperlink" Target="https://www.linkedin.com/company/gov-analysis-function/?lipi=urn%3Ali%3Apage%3Ad_flagship3_search_srp_all%3B%2B1lX%2FueIThmsaFgefOHxew%3D%3D" TargetMode="External"/><Relationship Id="rId4" Type="http://schemas.openxmlformats.org/officeDocument/2006/relationships/hyperlink" Target="https://twitter.com/gov_analysi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tile tx="0" ty="-1016000" sx="50000" sy="50000" flip="none" algn="tl"/>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2972F44D-A785-FB4C-E2CE-A5F5A917C8EF}"/>
              </a:ext>
            </a:extLst>
          </p:cNvPr>
          <p:cNvSpPr txBox="1"/>
          <p:nvPr/>
        </p:nvSpPr>
        <p:spPr>
          <a:xfrm>
            <a:off x="2880000" y="4435614"/>
            <a:ext cx="6264000" cy="707886"/>
          </a:xfrm>
          <a:prstGeom prst="rect">
            <a:avLst/>
          </a:prstGeom>
          <a:solidFill>
            <a:schemeClr val="tx1"/>
          </a:solidFill>
          <a:ln>
            <a:noFill/>
          </a:ln>
        </p:spPr>
        <p:txBody>
          <a:bodyPr wrap="square" lIns="216000" tIns="45720" rIns="72000" bIns="45720" rtlCol="0" anchor="ctr">
            <a:spAutoFit/>
          </a:bodyPr>
          <a:lstStyle/>
          <a:p>
            <a:pPr defTabSz="685800"/>
            <a:r>
              <a:rPr lang="en-GB" sz="2000" b="1">
                <a:ln w="31750" cap="rnd">
                  <a:noFill/>
                </a:ln>
                <a:solidFill>
                  <a:schemeClr val="bg1"/>
                </a:solidFill>
                <a:latin typeface="Courier New" panose="02070309020205020404" pitchFamily="49" charset="0"/>
                <a:cs typeface="Courier New" panose="02070309020205020404" pitchFamily="49" charset="0"/>
              </a:rPr>
              <a:t>The UK’s largest learning &amp; development event for government analysts</a:t>
            </a:r>
            <a:endParaRPr lang="en-GB" sz="2000">
              <a:ln w="31750" cap="rnd">
                <a:noFill/>
              </a:ln>
              <a:solidFill>
                <a:schemeClr val="bg1"/>
              </a:solidFill>
              <a:latin typeface="+mj-lt"/>
              <a:cs typeface="Courier New" panose="02070309020205020404" pitchFamily="49" charset="0"/>
            </a:endParaRPr>
          </a:p>
        </p:txBody>
      </p:sp>
      <p:grpSp>
        <p:nvGrpSpPr>
          <p:cNvPr id="12" name="Group 11" descr="AiG Month desk with computers and orange chairs">
            <a:extLst>
              <a:ext uri="{FF2B5EF4-FFF2-40B4-BE49-F238E27FC236}">
                <a16:creationId xmlns:a16="http://schemas.microsoft.com/office/drawing/2014/main" id="{2A6A53FF-3106-9979-93FF-5C2F42EADD9D}"/>
              </a:ext>
            </a:extLst>
          </p:cNvPr>
          <p:cNvGrpSpPr>
            <a:grpSpLocks noGrp="1" noUngrp="1" noRot="1" noMove="1" noResize="1"/>
          </p:cNvGrpSpPr>
          <p:nvPr/>
        </p:nvGrpSpPr>
        <p:grpSpPr>
          <a:xfrm>
            <a:off x="0" y="160111"/>
            <a:ext cx="9267091" cy="4983389"/>
            <a:chOff x="0" y="160111"/>
            <a:chExt cx="9267091" cy="4983389"/>
          </a:xfrm>
        </p:grpSpPr>
        <p:sp>
          <p:nvSpPr>
            <p:cNvPr id="5" name="TextBox 4">
              <a:extLst>
                <a:ext uri="{FF2B5EF4-FFF2-40B4-BE49-F238E27FC236}">
                  <a16:creationId xmlns:a16="http://schemas.microsoft.com/office/drawing/2014/main" id="{1372A971-9281-4F02-B045-0D699354CB52}"/>
                </a:ext>
              </a:extLst>
            </p:cNvPr>
            <p:cNvSpPr txBox="1">
              <a:spLocks noGrp="1" noRot="1" noMove="1" noResize="1" noEditPoints="1" noAdjustHandles="1" noChangeArrowheads="1" noChangeShapeType="1"/>
            </p:cNvSpPr>
            <p:nvPr/>
          </p:nvSpPr>
          <p:spPr>
            <a:xfrm>
              <a:off x="0" y="278082"/>
              <a:ext cx="9144000" cy="1800000"/>
            </a:xfrm>
            <a:prstGeom prst="rect">
              <a:avLst/>
            </a:prstGeom>
            <a:solidFill>
              <a:schemeClr val="tx1"/>
            </a:solidFill>
            <a:ln>
              <a:noFill/>
            </a:ln>
          </p:spPr>
          <p:txBody>
            <a:bodyPr wrap="square" lIns="91440" tIns="45720" rIns="91440" bIns="45720" rtlCol="0" anchor="ctr">
              <a:noAutofit/>
            </a:bodyPr>
            <a:lstStyle/>
            <a:p>
              <a:pPr defTabSz="685800"/>
              <a:endParaRPr lang="en-GB" sz="3600">
                <a:ln w="31750" cap="rnd">
                  <a:noFill/>
                </a:ln>
                <a:solidFill>
                  <a:schemeClr val="bg1"/>
                </a:solidFill>
                <a:latin typeface="Arial Rounded MT Bold" panose="020F0704030504030204" pitchFamily="34" charset="0"/>
              </a:endParaRPr>
            </a:p>
          </p:txBody>
        </p:sp>
        <p:pic>
          <p:nvPicPr>
            <p:cNvPr id="9" name="Graphic 8" descr="Target with solid fill">
              <a:extLst>
                <a:ext uri="{FF2B5EF4-FFF2-40B4-BE49-F238E27FC236}">
                  <a16:creationId xmlns:a16="http://schemas.microsoft.com/office/drawing/2014/main" id="{E1DCAF51-2B08-9462-B8B7-470C4A54994A}"/>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6617311" y="210450"/>
              <a:ext cx="2059321" cy="2059321"/>
            </a:xfrm>
            <a:prstGeom prst="rect">
              <a:avLst/>
            </a:prstGeom>
            <a:scene3d>
              <a:camera prst="perspectiveRight"/>
              <a:lightRig rig="threePt" dir="t"/>
            </a:scene3d>
          </p:spPr>
        </p:pic>
        <p:sp>
          <p:nvSpPr>
            <p:cNvPr id="21" name="Rectangle 20">
              <a:extLst>
                <a:ext uri="{FF2B5EF4-FFF2-40B4-BE49-F238E27FC236}">
                  <a16:creationId xmlns:a16="http://schemas.microsoft.com/office/drawing/2014/main" id="{14FF7672-AB73-8944-914F-2C8081C97C01}"/>
                </a:ext>
              </a:extLst>
            </p:cNvPr>
            <p:cNvSpPr>
              <a:spLocks noGrp="1" noRot="1" noMove="1" noResize="1" noEditPoints="1" noAdjustHandles="1" noChangeArrowheads="1" noChangeShapeType="1"/>
            </p:cNvSpPr>
            <p:nvPr/>
          </p:nvSpPr>
          <p:spPr>
            <a:xfrm>
              <a:off x="2629766" y="593830"/>
              <a:ext cx="3548858" cy="1168504"/>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lvl="1" defTabSz="685800"/>
              <a:r>
                <a:rPr lang="en-GB" sz="2800" dirty="0">
                  <a:ln w="31750" cap="rnd">
                    <a:noFill/>
                  </a:ln>
                  <a:solidFill>
                    <a:schemeClr val="bg1"/>
                  </a:solidFill>
                  <a:latin typeface="Arial Rounded MT Bold" panose="020F0704030504030204" pitchFamily="34" charset="0"/>
                </a:rPr>
                <a:t>Analysis in Government Month</a:t>
              </a:r>
            </a:p>
          </p:txBody>
        </p:sp>
        <p:pic>
          <p:nvPicPr>
            <p:cNvPr id="29" name="Picture 28">
              <a:extLst>
                <a:ext uri="{FF2B5EF4-FFF2-40B4-BE49-F238E27FC236}">
                  <a16:creationId xmlns:a16="http://schemas.microsoft.com/office/drawing/2014/main" id="{5E73A26F-72C8-7FFF-A541-F9AE430953D8}"/>
                </a:ext>
              </a:extLst>
            </p:cNvPr>
            <p:cNvPicPr>
              <a:picLocks noGrp="1" noRot="1" noChangeAspect="1" noMove="1" noResize="1" noEditPoints="1" noAdjustHandles="1" noChangeArrowheads="1" noChangeShapeType="1" noCrop="1"/>
            </p:cNvPicPr>
            <p:nvPr/>
          </p:nvPicPr>
          <p:blipFill>
            <a:blip r:embed="rId5"/>
            <a:srcRect/>
            <a:stretch/>
          </p:blipFill>
          <p:spPr>
            <a:xfrm>
              <a:off x="723650" y="458082"/>
              <a:ext cx="1407420" cy="1440000"/>
            </a:xfrm>
            <a:prstGeom prst="rect">
              <a:avLst/>
            </a:prstGeom>
          </p:spPr>
        </p:pic>
        <p:grpSp>
          <p:nvGrpSpPr>
            <p:cNvPr id="10" name="Group 9">
              <a:extLst>
                <a:ext uri="{FF2B5EF4-FFF2-40B4-BE49-F238E27FC236}">
                  <a16:creationId xmlns:a16="http://schemas.microsoft.com/office/drawing/2014/main" id="{2179200C-25A8-EDED-AEE7-A54E5912F29F}"/>
                </a:ext>
              </a:extLst>
            </p:cNvPr>
            <p:cNvGrpSpPr>
              <a:grpSpLocks noGrp="1" noUngrp="1" noRot="1" noMove="1" noResize="1"/>
            </p:cNvGrpSpPr>
            <p:nvPr/>
          </p:nvGrpSpPr>
          <p:grpSpPr>
            <a:xfrm>
              <a:off x="0" y="1095052"/>
              <a:ext cx="2880000" cy="4048448"/>
              <a:chOff x="16184" y="1095052"/>
              <a:chExt cx="2880000" cy="4048448"/>
            </a:xfrm>
          </p:grpSpPr>
          <p:sp>
            <p:nvSpPr>
              <p:cNvPr id="4" name="Rectangle 3">
                <a:extLst>
                  <a:ext uri="{FF2B5EF4-FFF2-40B4-BE49-F238E27FC236}">
                    <a16:creationId xmlns:a16="http://schemas.microsoft.com/office/drawing/2014/main" id="{491AAFFB-E2A1-4577-644D-E5DC38AACAD2}"/>
                  </a:ext>
                </a:extLst>
              </p:cNvPr>
              <p:cNvSpPr>
                <a:spLocks noGrp="1" noRot="1" noMove="1" noResize="1" noEditPoints="1" noAdjustHandles="1" noChangeArrowheads="1" noChangeShapeType="1"/>
              </p:cNvSpPr>
              <p:nvPr/>
            </p:nvSpPr>
            <p:spPr>
              <a:xfrm>
                <a:off x="16184" y="2078082"/>
                <a:ext cx="2880000" cy="30654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 name="Group 7">
                <a:extLst>
                  <a:ext uri="{FF2B5EF4-FFF2-40B4-BE49-F238E27FC236}">
                    <a16:creationId xmlns:a16="http://schemas.microsoft.com/office/drawing/2014/main" id="{D8460B58-68AB-A52A-14A9-875CD71CB502}"/>
                  </a:ext>
                </a:extLst>
              </p:cNvPr>
              <p:cNvGrpSpPr>
                <a:grpSpLocks noGrp="1" noUngrp="1" noRot="1" noMove="1" noResize="1"/>
              </p:cNvGrpSpPr>
              <p:nvPr/>
            </p:nvGrpSpPr>
            <p:grpSpPr>
              <a:xfrm>
                <a:off x="93545" y="1095052"/>
                <a:ext cx="2712640" cy="3485235"/>
                <a:chOff x="70271" y="971468"/>
                <a:chExt cx="2712640" cy="3485235"/>
              </a:xfrm>
            </p:grpSpPr>
            <p:pic>
              <p:nvPicPr>
                <p:cNvPr id="7" name="Picture 6" descr="Analysis in Government Month 2021 Campaign in a Box">
                  <a:extLst>
                    <a:ext uri="{FF2B5EF4-FFF2-40B4-BE49-F238E27FC236}">
                      <a16:creationId xmlns:a16="http://schemas.microsoft.com/office/drawing/2014/main" id="{3F76F89C-6E70-CE81-32E0-1E33C953A17D}"/>
                    </a:ext>
                  </a:extLst>
                </p:cNvPr>
                <p:cNvPicPr>
                  <a:picLocks noGrp="1" noRot="1" noChangeAspect="1" noMove="1" noResize="1" noEditPoints="1" noAdjustHandles="1" noChangeArrowheads="1" noChangeShapeType="1" noCrop="1"/>
                </p:cNvPicPr>
                <p:nvPr/>
              </p:nvPicPr>
              <p:blipFill rotWithShape="1">
                <a:blip r:embed="rId6">
                  <a:extLst>
                    <a:ext uri="{BEBA8EAE-BF5A-486C-A8C5-ECC9F3942E4B}">
                      <a14:imgProps xmlns:a14="http://schemas.microsoft.com/office/drawing/2010/main">
                        <a14:imgLayer r:embed="rId7">
                          <a14:imgEffect>
                            <a14:backgroundRemoval t="9980" b="92970" l="2263" r="98667">
                              <a14:foregroundMark x1="8323" y1="35152" x2="10101" y2="36929"/>
                              <a14:foregroundMark x1="7152" y1="55556" x2="12444" y2="55919"/>
                              <a14:foregroundMark x1="36929" y1="27515" x2="27515" y2="38222"/>
                              <a14:foregroundMark x1="27515" y1="38222" x2="32970" y2="49253"/>
                              <a14:foregroundMark x1="32970" y1="49253" x2="33010" y2="48687"/>
                              <a14:foregroundMark x1="62222" y1="31434" x2="69495" y2="42303"/>
                              <a14:foregroundMark x1="69495" y1="42303" x2="64808" y2="54020"/>
                              <a14:foregroundMark x1="64808" y1="54020" x2="69455" y2="51434"/>
                              <a14:foregroundMark x1="94141" y1="50263" x2="88283" y2="53010"/>
                              <a14:foregroundMark x1="55152" y1="92000" x2="61818" y2="92970"/>
                              <a14:foregroundMark x1="27515" y1="30667" x2="37899" y2="39717"/>
                              <a14:foregroundMark x1="37899" y1="39717" x2="34141" y2="23232"/>
                              <a14:foregroundMark x1="34141" y1="23232" x2="36727" y2="26949"/>
                              <a14:foregroundMark x1="72000" y1="44000" x2="57697" y2="45455"/>
                              <a14:foregroundMark x1="57697" y1="45455" x2="70061" y2="44768"/>
                              <a14:foregroundMark x1="70061" y1="44768" x2="32040" y2="39677"/>
                              <a14:foregroundMark x1="7354" y1="36929" x2="2263" y2="34990"/>
                              <a14:foregroundMark x1="94545" y1="48889" x2="98667" y2="47313"/>
                            </a14:backgroundRemoval>
                          </a14:imgEffect>
                        </a14:imgLayer>
                      </a14:imgProps>
                    </a:ext>
                    <a:ext uri="{28A0092B-C50C-407E-A947-70E740481C1C}">
                      <a14:useLocalDpi xmlns:a14="http://schemas.microsoft.com/office/drawing/2010/main" val="0"/>
                    </a:ext>
                  </a:extLst>
                </a:blip>
                <a:srcRect l="3661" t="19214" r="2524" b="6030"/>
                <a:stretch/>
              </p:blipFill>
              <p:spPr>
                <a:xfrm>
                  <a:off x="70271" y="971468"/>
                  <a:ext cx="1140933" cy="900000"/>
                </a:xfrm>
                <a:prstGeom prst="rect">
                  <a:avLst/>
                </a:prstGeom>
                <a:effectLst>
                  <a:glow rad="88900">
                    <a:schemeClr val="accent2">
                      <a:satMod val="175000"/>
                      <a:alpha val="38000"/>
                    </a:schemeClr>
                  </a:glow>
                </a:effectLst>
              </p:spPr>
            </p:pic>
            <p:sp>
              <p:nvSpPr>
                <p:cNvPr id="3" name="TextBox 2">
                  <a:extLst>
                    <a:ext uri="{FF2B5EF4-FFF2-40B4-BE49-F238E27FC236}">
                      <a16:creationId xmlns:a16="http://schemas.microsoft.com/office/drawing/2014/main" id="{7201ACC7-00AE-8CDC-688F-3932C4D0E54B}"/>
                    </a:ext>
                  </a:extLst>
                </p:cNvPr>
                <p:cNvSpPr txBox="1">
                  <a:spLocks noGrp="1" noRot="1" noMove="1" noResize="1" noEditPoints="1" noAdjustHandles="1" noChangeArrowheads="1" noChangeShapeType="1"/>
                </p:cNvSpPr>
                <p:nvPr/>
              </p:nvSpPr>
              <p:spPr>
                <a:xfrm>
                  <a:off x="82910" y="2517711"/>
                  <a:ext cx="2700001" cy="1938992"/>
                </a:xfrm>
                <a:prstGeom prst="rect">
                  <a:avLst/>
                </a:prstGeom>
                <a:noFill/>
                <a:ln>
                  <a:noFill/>
                </a:ln>
              </p:spPr>
              <p:txBody>
                <a:bodyPr wrap="square" lIns="91440" tIns="45720" rIns="91440" bIns="45720" rtlCol="0" anchor="ctr">
                  <a:spAutoFit/>
                </a:bodyPr>
                <a:lstStyle/>
                <a:p>
                  <a:pPr algn="ctr" defTabSz="685800"/>
                  <a:r>
                    <a:rPr lang="en-GB" sz="2800" b="1">
                      <a:ln w="31750" cap="rnd">
                        <a:noFill/>
                      </a:ln>
                      <a:solidFill>
                        <a:schemeClr val="bg1"/>
                      </a:solidFill>
                      <a:latin typeface="Courier New" panose="02070309020205020404" pitchFamily="49" charset="0"/>
                      <a:cs typeface="Courier New" panose="02070309020205020404" pitchFamily="49" charset="0"/>
                    </a:rPr>
                    <a:t>AiG Month </a:t>
                  </a:r>
                </a:p>
                <a:p>
                  <a:pPr algn="ctr" defTabSz="685800"/>
                  <a:r>
                    <a:rPr lang="en-GB" sz="1200">
                      <a:ln w="31750" cap="rnd">
                        <a:noFill/>
                      </a:ln>
                      <a:solidFill>
                        <a:schemeClr val="bg1"/>
                      </a:solidFill>
                      <a:latin typeface="+mj-lt"/>
                      <a:cs typeface="Courier New" panose="02070309020205020404" pitchFamily="49" charset="0"/>
                    </a:rPr>
                    <a:t>1-31 May 2025</a:t>
                  </a:r>
                </a:p>
                <a:p>
                  <a:pPr algn="ctr" defTabSz="685800"/>
                  <a:endParaRPr lang="en-GB" sz="1200" b="1">
                    <a:ln w="31750" cap="rnd">
                      <a:noFill/>
                    </a:ln>
                    <a:solidFill>
                      <a:schemeClr val="bg1"/>
                    </a:solidFill>
                    <a:latin typeface="Courier New" panose="02070309020205020404" pitchFamily="49" charset="0"/>
                    <a:cs typeface="Courier New" panose="02070309020205020404" pitchFamily="49" charset="0"/>
                  </a:endParaRPr>
                </a:p>
                <a:p>
                  <a:pPr algn="ctr" defTabSz="685800"/>
                  <a:r>
                    <a:rPr lang="en-GB" sz="2000" b="1">
                      <a:ln w="31750" cap="rnd">
                        <a:noFill/>
                      </a:ln>
                      <a:solidFill>
                        <a:schemeClr val="bg1"/>
                      </a:solidFill>
                      <a:latin typeface="+mj-lt"/>
                      <a:cs typeface="Courier New" panose="02070309020205020404" pitchFamily="49" charset="0"/>
                    </a:rPr>
                    <a:t>‘Campaign in a Box’</a:t>
                  </a:r>
                </a:p>
                <a:p>
                  <a:pPr algn="ctr" defTabSz="685800"/>
                  <a:endParaRPr lang="en-GB" sz="1200">
                    <a:solidFill>
                      <a:schemeClr val="bg1"/>
                    </a:solidFill>
                  </a:endParaRPr>
                </a:p>
                <a:p>
                  <a:pPr algn="ctr" defTabSz="685800"/>
                  <a:r>
                    <a:rPr lang="en-GB" sz="1200">
                      <a:solidFill>
                        <a:schemeClr val="bg1"/>
                      </a:solidFill>
                    </a:rPr>
                    <a:t>For Analysis Function leaders, AF Champions, Communications teams, and Business Support teams</a:t>
                  </a:r>
                  <a:endParaRPr lang="en-GB" sz="1800">
                    <a:ln w="31750" cap="rnd">
                      <a:noFill/>
                    </a:ln>
                    <a:solidFill>
                      <a:schemeClr val="bg1"/>
                    </a:solidFill>
                    <a:latin typeface="+mj-lt"/>
                    <a:cs typeface="Courier New" panose="02070309020205020404" pitchFamily="49" charset="0"/>
                  </a:endParaRPr>
                </a:p>
              </p:txBody>
            </p:sp>
          </p:grpSp>
        </p:grpSp>
        <p:pic>
          <p:nvPicPr>
            <p:cNvPr id="24" name="Picture 23">
              <a:extLst>
                <a:ext uri="{FF2B5EF4-FFF2-40B4-BE49-F238E27FC236}">
                  <a16:creationId xmlns:a16="http://schemas.microsoft.com/office/drawing/2014/main" id="{30CC6259-4A8D-097C-AB8B-500E99AA7345}"/>
                </a:ext>
              </a:extLst>
            </p:cNvPr>
            <p:cNvPicPr>
              <a:picLocks noGrp="1" noRot="1" noChangeAspect="1" noMove="1" noResize="1" noEditPoints="1" noAdjustHandles="1" noChangeArrowheads="1" noChangeShapeType="1" noCrop="1"/>
            </p:cNvPicPr>
            <p:nvPr/>
          </p:nvPicPr>
          <p:blipFill>
            <a:blip r:embed="rId8"/>
            <a:srcRect t="21438" b="17935"/>
            <a:stretch/>
          </p:blipFill>
          <p:spPr>
            <a:xfrm rot="352388">
              <a:off x="6026854" y="160111"/>
              <a:ext cx="3240237" cy="2160000"/>
            </a:xfrm>
            <a:prstGeom prst="rect">
              <a:avLst/>
            </a:prstGeom>
          </p:spPr>
        </p:pic>
      </p:grpSp>
      <p:pic>
        <p:nvPicPr>
          <p:cNvPr id="6" name="Graphic 5" descr="Target with solid fill">
            <a:extLst>
              <a:ext uri="{FF2B5EF4-FFF2-40B4-BE49-F238E27FC236}">
                <a16:creationId xmlns:a16="http://schemas.microsoft.com/office/drawing/2014/main" id="{2091E2D8-D8D6-57A9-AD7B-B7F83A28D257}"/>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6898461" y="2571750"/>
            <a:ext cx="914400" cy="914400"/>
          </a:xfrm>
          <a:prstGeom prst="rect">
            <a:avLst/>
          </a:prstGeom>
          <a:scene3d>
            <a:camera prst="perspectiveRight"/>
            <a:lightRig rig="threePt" dir="t"/>
          </a:scene3d>
        </p:spPr>
      </p:pic>
    </p:spTree>
    <p:extLst>
      <p:ext uri="{BB962C8B-B14F-4D97-AF65-F5344CB8AC3E}">
        <p14:creationId xmlns:p14="http://schemas.microsoft.com/office/powerpoint/2010/main" val="191457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Why not use our template tweets and posts on your departmental / profession / personal social media accounts to join in with AiG Month 2025, and use our campaign to promote things that are going on in your area too?  </a:t>
            </a:r>
          </a:p>
          <a:p>
            <a:pPr>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[Insert department name] is proud to support #AiGMonth25! Join us and other government professionals to learn more about the power of data analysis in improving decision-making. Sign up for events on Eventbrite and visit the Analysis Function AiG Month Hub today! </a:t>
            </a:r>
            <a:r>
              <a:rPr lang="en-GB" sz="1200" dirty="0">
                <a:hlinkClick r:id="rId4"/>
              </a:rPr>
              <a:t>https://analysisfunction.civilservice.gov.uk/analysis-in-government-aig-month-hub/</a:t>
            </a:r>
            <a:endParaRPr lang="en-GB" sz="1200" dirty="0"/>
          </a:p>
          <a:p>
            <a:pPr>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Are you ready for #AiGMonth25? [Insert department name] is excited to participate in this celebration of data-driven decision-making. Stay tuned for updates on our upcoming events and how you can get involved! @gov_analysis</a:t>
            </a: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As part of #AiGMonth25, [Insert department name] will be hosting a session on [insert topic]! Don't miss this opportunity to learn from experts in the field. Sign up on Eventbrite and join us on [insert date and time]. @gov_analysis</a:t>
            </a:r>
          </a:p>
          <a:p>
            <a:pPr marR="0" lvl="0" algn="l" defTabSz="914400" rtl="0" eaLnBrk="1" fontAlgn="auto" latinLnBrk="0" hangingPunct="1">
              <a:lnSpc>
                <a:spcPct val="100000"/>
              </a:lnSpc>
              <a:spcBef>
                <a:spcPts val="600"/>
              </a:spcBef>
              <a:spcAft>
                <a:spcPts val="0"/>
              </a:spcAft>
              <a:buClr>
                <a:srgbClr val="FF6900"/>
              </a:buClr>
              <a:buSzPts val="1800"/>
              <a:buFont typeface="Wingdings" panose="05000000000000000000" pitchFamily="2" charset="2"/>
              <a:buChar char="§"/>
              <a:tabLst/>
              <a:defRPr/>
            </a:pPr>
            <a:r>
              <a:rPr kumimoji="0"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sym typeface="Arial"/>
              </a:rPr>
              <a:t>[Insert department name] is dedicated to staying up-to-</a:t>
            </a:r>
            <a:r>
              <a:rPr kumimoji="0" lang="en-GB" sz="1200" b="0" i="0" u="none" strike="noStrike" kern="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dat</a:t>
            </a:r>
            <a:r>
              <a:rPr lang="en-GB" sz="1200" dirty="0">
                <a:solidFill>
                  <a:prstClr val="black"/>
                </a:solidFill>
                <a:latin typeface="Arial"/>
                <a:ea typeface="Times New Roman" panose="02020603050405020304" pitchFamily="18" charset="0"/>
                <a:cs typeface="Arial"/>
              </a:rPr>
              <a:t>e with the latest innovations including [add example] </a:t>
            </a:r>
            <a:r>
              <a:rPr kumimoji="0"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and we're thrilled to be a part of #AiGMonth25. Check out our website and follow us on LinkedIn for updates on our upcoming events! @gov_analysis</a:t>
            </a:r>
            <a:endParaRPr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endParaRPr>
          </a:p>
          <a:p>
            <a:pPr>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#AiGMonth25 is the perfect opportunity to develop your communication and influencing skills</a:t>
            </a:r>
            <a:r>
              <a:rPr lang="en-GB" sz="1200" dirty="0">
                <a:solidFill>
                  <a:prstClr val="black"/>
                </a:solidFill>
                <a:latin typeface="Arial"/>
                <a:ea typeface="Times New Roman" panose="02020603050405020304" pitchFamily="18" charset="0"/>
                <a:cs typeface="Arial"/>
              </a:rPr>
              <a:t> and make a positive impact</a:t>
            </a:r>
            <a:r>
              <a:rPr kumimoji="0"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Join [insert department name] for our session on [insert topic] on [insert date and time]. Sign up on Eventbrite today! @gov_analysis</a:t>
            </a:r>
            <a:endParaRPr lang="en-GB" sz="1200" b="0" i="0" u="none" strike="noStrike" kern="0" cap="none" spc="0" normalizeH="0" baseline="0" noProof="0" dirty="0">
              <a:ln>
                <a:noFill/>
              </a:ln>
              <a:solidFill>
                <a:prstClr val="black"/>
              </a:solidFill>
              <a:effectLst/>
              <a:uLnTx/>
              <a:uFillTx/>
              <a:latin typeface="Arial"/>
              <a:ea typeface="Times New Roman" panose="02020603050405020304" pitchFamily="18" charset="0"/>
              <a:cs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6" name="Picture 5">
            <a:hlinkClick r:id="rId5"/>
            <a:extLst>
              <a:ext uri="{FF2B5EF4-FFF2-40B4-BE49-F238E27FC236}">
                <a16:creationId xmlns:a16="http://schemas.microsoft.com/office/drawing/2014/main" id="{22029B0F-0A8B-41D8-1D56-002689D97DAC}"/>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7945764" y="4664044"/>
            <a:ext cx="360000" cy="360000"/>
          </a:xfrm>
          <a:prstGeom prst="rect">
            <a:avLst/>
          </a:prstGeom>
        </p:spPr>
      </p:pic>
      <p:pic>
        <p:nvPicPr>
          <p:cNvPr id="7" name="Picture 6">
            <a:hlinkClick r:id="rId7"/>
            <a:extLst>
              <a:ext uri="{FF2B5EF4-FFF2-40B4-BE49-F238E27FC236}">
                <a16:creationId xmlns:a16="http://schemas.microsoft.com/office/drawing/2014/main" id="{2FD6620F-1A32-E508-6052-BE3AF61D175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390668" y="4671927"/>
            <a:ext cx="360000" cy="360000"/>
          </a:xfrm>
          <a:prstGeom prst="rect">
            <a:avLst/>
          </a:prstGeom>
        </p:spPr>
      </p:pic>
      <p:sp>
        <p:nvSpPr>
          <p:cNvPr id="2" name="Rectangle 1">
            <a:extLst>
              <a:ext uri="{FF2B5EF4-FFF2-40B4-BE49-F238E27FC236}">
                <a16:creationId xmlns:a16="http://schemas.microsoft.com/office/drawing/2014/main" id="{83A995B8-DF6A-C187-D0B5-F6C8F49001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80B5487-2CD3-84E5-AC62-CA7C7385DDA0}"/>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Social Media: template posts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0" name="Picture 9">
            <a:extLst>
              <a:ext uri="{FF2B5EF4-FFF2-40B4-BE49-F238E27FC236}">
                <a16:creationId xmlns:a16="http://schemas.microsoft.com/office/drawing/2014/main" id="{33FE1E8A-57C7-80BC-83C8-3E0FACF85E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9"/>
          <a:srcRect/>
          <a:stretch/>
        </p:blipFill>
        <p:spPr>
          <a:xfrm>
            <a:off x="8132831" y="157757"/>
            <a:ext cx="875675" cy="900000"/>
          </a:xfrm>
          <a:prstGeom prst="rect">
            <a:avLst/>
          </a:prstGeom>
        </p:spPr>
      </p:pic>
    </p:spTree>
    <p:extLst>
      <p:ext uri="{BB962C8B-B14F-4D97-AF65-F5344CB8AC3E}">
        <p14:creationId xmlns:p14="http://schemas.microsoft.com/office/powerpoint/2010/main" val="967578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dirty="0">
              <a:solidFill>
                <a:schemeClr val="tx1"/>
              </a:solidFill>
              <a:effectLst/>
              <a:ea typeface="Times New Roman" panose="02020603050405020304" pitchFamily="18" charset="0"/>
            </a:endParaRPr>
          </a:p>
          <a:p>
            <a:pPr marL="0" lvl="0" indent="0">
              <a:buNone/>
            </a:pPr>
            <a:r>
              <a:rPr lang="en-GB" sz="1400" dirty="0">
                <a:solidFill>
                  <a:schemeClr val="tx1"/>
                </a:solidFill>
                <a:effectLst/>
                <a:ea typeface="Times New Roman" panose="02020603050405020304" pitchFamily="18" charset="0"/>
                <a:cs typeface="Aptos" panose="020B0004020202020204" pitchFamily="34" charset="0"/>
              </a:rPr>
              <a:t>We’re always keen to find out </a:t>
            </a:r>
            <a:r>
              <a:rPr lang="en-GB" sz="1400" dirty="0">
                <a:solidFill>
                  <a:schemeClr val="tx1"/>
                </a:solidFill>
                <a:ea typeface="Times New Roman" panose="02020603050405020304" pitchFamily="18" charset="0"/>
                <a:cs typeface="Aptos" panose="020B0004020202020204" pitchFamily="34" charset="0"/>
              </a:rPr>
              <a:t>more about our members, and AiG Month is a perfect opportunity to do so.  W</a:t>
            </a:r>
            <a:r>
              <a:rPr lang="en-GB" sz="1400" dirty="0">
                <a:solidFill>
                  <a:schemeClr val="tx1"/>
                </a:solidFill>
                <a:effectLst/>
                <a:ea typeface="Times New Roman" panose="02020603050405020304" pitchFamily="18" charset="0"/>
                <a:cs typeface="Aptos" panose="020B0004020202020204" pitchFamily="34" charset="0"/>
              </a:rPr>
              <a:t>hy not answer our five quickfire questions and share your story with your community? </a:t>
            </a:r>
          </a:p>
          <a:p>
            <a:pPr marL="0" lvl="0" indent="0">
              <a:buNone/>
            </a:pPr>
            <a:r>
              <a:rPr lang="en-GB" sz="1400" dirty="0">
                <a:solidFill>
                  <a:schemeClr val="tx1"/>
                </a:solidFill>
                <a:effectLst/>
                <a:ea typeface="Times New Roman" panose="02020603050405020304" pitchFamily="18" charset="0"/>
                <a:cs typeface="Aptos" panose="020B0004020202020204" pitchFamily="34" charset="0"/>
              </a:rPr>
              <a:t> </a:t>
            </a:r>
          </a:p>
          <a:p>
            <a:pPr marL="342900" lvl="0" indent="-342900">
              <a:buFont typeface="+mj-lt"/>
              <a:buAutoNum type="arabicPeriod"/>
            </a:pPr>
            <a:r>
              <a:rPr lang="en-GB" sz="1600" dirty="0">
                <a:solidFill>
                  <a:schemeClr val="tx1"/>
                </a:solidFill>
                <a:effectLst/>
                <a:ea typeface="Times New Roman" panose="02020603050405020304" pitchFamily="18" charset="0"/>
                <a:cs typeface="Aptos" panose="020B0004020202020204" pitchFamily="34" charset="0"/>
              </a:rPr>
              <a:t>What’s the best thing about being part of the Analysis Function?</a:t>
            </a:r>
            <a:endParaRPr lang="en-GB" sz="1600" dirty="0">
              <a:solidFill>
                <a:schemeClr val="tx1"/>
              </a:solidFill>
              <a:effectLst/>
              <a:ea typeface="Aptos" panose="020B0004020202020204" pitchFamily="34" charset="0"/>
              <a:cs typeface="Aptos" panose="020B0004020202020204" pitchFamily="34" charset="0"/>
            </a:endParaRPr>
          </a:p>
          <a:p>
            <a:pPr marL="342900" lvl="0" indent="-342900">
              <a:buFont typeface="+mj-lt"/>
              <a:buAutoNum type="arabicPeriod"/>
            </a:pPr>
            <a:r>
              <a:rPr lang="en-GB" sz="1600" dirty="0">
                <a:solidFill>
                  <a:schemeClr val="tx1"/>
                </a:solidFill>
                <a:effectLst/>
                <a:ea typeface="Times New Roman" panose="02020603050405020304" pitchFamily="18" charset="0"/>
                <a:cs typeface="Aptos" panose="020B0004020202020204" pitchFamily="34" charset="0"/>
              </a:rPr>
              <a:t>What is the highlight of your career so far?</a:t>
            </a:r>
            <a:endParaRPr lang="en-GB" sz="1600" dirty="0">
              <a:solidFill>
                <a:schemeClr val="tx1"/>
              </a:solidFill>
              <a:effectLst/>
              <a:ea typeface="Aptos" panose="020B0004020202020204" pitchFamily="34" charset="0"/>
              <a:cs typeface="Aptos" panose="020B0004020202020204" pitchFamily="34" charset="0"/>
            </a:endParaRPr>
          </a:p>
          <a:p>
            <a:pPr marL="342900" lvl="0" indent="-342900">
              <a:buFont typeface="+mj-lt"/>
              <a:buAutoNum type="arabicPeriod"/>
            </a:pPr>
            <a:r>
              <a:rPr lang="en-GB" sz="1600" dirty="0">
                <a:solidFill>
                  <a:schemeClr val="tx1"/>
                </a:solidFill>
                <a:effectLst/>
                <a:ea typeface="Times New Roman" panose="02020603050405020304" pitchFamily="18" charset="0"/>
                <a:cs typeface="Aptos" panose="020B0004020202020204" pitchFamily="34" charset="0"/>
              </a:rPr>
              <a:t>What’s the top piece of advice you would give to someone interested in joining the Analysis Function?</a:t>
            </a:r>
            <a:endParaRPr lang="en-GB" sz="1600" dirty="0">
              <a:solidFill>
                <a:schemeClr val="tx1"/>
              </a:solidFill>
              <a:effectLst/>
              <a:ea typeface="Aptos" panose="020B0004020202020204" pitchFamily="34" charset="0"/>
              <a:cs typeface="Aptos" panose="020B0004020202020204" pitchFamily="34" charset="0"/>
            </a:endParaRPr>
          </a:p>
          <a:p>
            <a:pPr marL="342900" lvl="0" indent="-342900">
              <a:buFont typeface="+mj-lt"/>
              <a:buAutoNum type="arabicPeriod"/>
            </a:pPr>
            <a:r>
              <a:rPr lang="en-GB" sz="1600" dirty="0">
                <a:solidFill>
                  <a:schemeClr val="tx1"/>
                </a:solidFill>
                <a:effectLst/>
                <a:ea typeface="Times New Roman" panose="02020603050405020304" pitchFamily="18" charset="0"/>
                <a:cs typeface="Aptos" panose="020B0004020202020204" pitchFamily="34" charset="0"/>
              </a:rPr>
              <a:t>Can you tell us something our audience may not know about you?</a:t>
            </a:r>
            <a:endParaRPr lang="en-GB" sz="1600" dirty="0">
              <a:solidFill>
                <a:schemeClr val="tx1"/>
              </a:solidFill>
              <a:effectLst/>
              <a:ea typeface="Aptos" panose="020B0004020202020204" pitchFamily="34" charset="0"/>
              <a:cs typeface="Aptos" panose="020B0004020202020204" pitchFamily="34" charset="0"/>
            </a:endParaRPr>
          </a:p>
          <a:p>
            <a:pPr marL="342900" lvl="0" indent="-342900">
              <a:buFont typeface="+mj-lt"/>
              <a:buAutoNum type="arabicPeriod"/>
            </a:pPr>
            <a:r>
              <a:rPr lang="en-GB" sz="1600" dirty="0">
                <a:solidFill>
                  <a:schemeClr val="tx1"/>
                </a:solidFill>
                <a:effectLst/>
                <a:ea typeface="Times New Roman" panose="02020603050405020304" pitchFamily="18" charset="0"/>
                <a:cs typeface="Aptos" panose="020B0004020202020204" pitchFamily="34" charset="0"/>
              </a:rPr>
              <a:t>Which book / film / music / piece of art has changed your life the most?</a:t>
            </a:r>
            <a:endParaRPr lang="en-GB" sz="1600" dirty="0">
              <a:solidFill>
                <a:schemeClr val="tx1"/>
              </a:solidFill>
              <a:effectLst/>
              <a:ea typeface="Aptos" panose="020B0004020202020204" pitchFamily="34" charset="0"/>
              <a:cs typeface="Aptos" panose="020B0004020202020204" pitchFamily="34" charset="0"/>
            </a:endParaRPr>
          </a:p>
          <a:p>
            <a:pPr marL="114300" indent="0">
              <a:buNone/>
            </a:pPr>
            <a:endParaRPr lang="en-GB" sz="1400" dirty="0">
              <a:solidFill>
                <a:schemeClr val="tx1"/>
              </a:solidFill>
            </a:endParaRPr>
          </a:p>
          <a:p>
            <a:pPr marL="114300" indent="0">
              <a:buNone/>
            </a:pPr>
            <a:r>
              <a:rPr lang="en-GB" sz="1400" dirty="0">
                <a:solidFill>
                  <a:schemeClr val="tx1"/>
                </a:solidFill>
              </a:rPr>
              <a:t>Send your responses to us at </a:t>
            </a:r>
            <a:r>
              <a:rPr lang="en-GB" sz="1400" dirty="0">
                <a:solidFill>
                  <a:schemeClr val="tx1"/>
                </a:solidFill>
                <a:hlinkClick r:id="rId5"/>
              </a:rPr>
              <a:t>Analysis.Function@ons.gov.uk</a:t>
            </a:r>
            <a:r>
              <a:rPr lang="en-GB" sz="1400" dirty="0">
                <a:solidFill>
                  <a:schemeClr val="tx1"/>
                </a:solidFill>
              </a:rPr>
              <a:t> </a:t>
            </a:r>
          </a:p>
          <a:p>
            <a:pPr marL="114300" indent="0">
              <a:buNone/>
            </a:pPr>
            <a:r>
              <a:rPr lang="en-GB" sz="1600" b="1" dirty="0">
                <a:solidFill>
                  <a:schemeClr val="tx1"/>
                </a:solidFill>
                <a:cs typeface="Arial"/>
              </a:rPr>
              <a:t>NB: We also welcome blogs, articles, or L&amp;D links about impact</a:t>
            </a:r>
            <a:endParaRPr lang="en-GB" sz="1600" b="1" dirty="0">
              <a:solidFill>
                <a:schemeClr val="tx1"/>
              </a:solidFil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 name="Rectangle 1">
            <a:extLst>
              <a:ext uri="{FF2B5EF4-FFF2-40B4-BE49-F238E27FC236}">
                <a16:creationId xmlns:a16="http://schemas.microsoft.com/office/drawing/2014/main" id="{7E38F7A1-49A9-CC7E-2787-5A254DE58C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14703B96-BB79-135E-516A-E80F7FAE0DB2}"/>
              </a:ext>
            </a:extLst>
          </p:cNvPr>
          <p:cNvSpPr txBox="1">
            <a:spLocks noGrp="1" noRot="1" noMove="1" noResize="1" noEditPoints="1" noAdjustHandles="1" noChangeArrowheads="1" noChangeShapeType="1"/>
          </p:cNvSpPr>
          <p:nvPr/>
        </p:nvSpPr>
        <p:spPr>
          <a:xfrm>
            <a:off x="208439" y="376925"/>
            <a:ext cx="7924392"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chemeClr val="bg1"/>
                </a:solidFill>
                <a:effectLst/>
                <a:uLnTx/>
                <a:uFillTx/>
                <a:latin typeface="Arial Rounded MT Bold" panose="020F0704030504030204" pitchFamily="34" charset="0"/>
                <a:cs typeface="Arial"/>
                <a:sym typeface="Arial"/>
              </a:rPr>
              <a:t>Five quickfire questions</a:t>
            </a:r>
          </a:p>
        </p:txBody>
      </p:sp>
      <p:pic>
        <p:nvPicPr>
          <p:cNvPr id="7" name="Picture 6">
            <a:extLst>
              <a:ext uri="{FF2B5EF4-FFF2-40B4-BE49-F238E27FC236}">
                <a16:creationId xmlns:a16="http://schemas.microsoft.com/office/drawing/2014/main" id="{25EFD1EF-1B7D-056F-A5CE-B58FD3CBCB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rcRect/>
          <a:stretch/>
        </p:blipFill>
        <p:spPr>
          <a:xfrm>
            <a:off x="8132831" y="157757"/>
            <a:ext cx="875675" cy="900000"/>
          </a:xfrm>
          <a:prstGeom prst="rect">
            <a:avLst/>
          </a:prstGeom>
        </p:spPr>
      </p:pic>
      <p:pic>
        <p:nvPicPr>
          <p:cNvPr id="12" name="Picture 11">
            <a:extLst>
              <a:ext uri="{FF2B5EF4-FFF2-40B4-BE49-F238E27FC236}">
                <a16:creationId xmlns:a16="http://schemas.microsoft.com/office/drawing/2014/main" id="{39AD828B-6F86-47C3-AC90-B795C0DCC8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tretch>
            <a:fillRect/>
          </a:stretch>
        </p:blipFill>
        <p:spPr>
          <a:xfrm>
            <a:off x="7245076" y="2995027"/>
            <a:ext cx="1775510" cy="1800000"/>
          </a:xfrm>
          <a:prstGeom prst="rect">
            <a:avLst/>
          </a:prstGeom>
        </p:spPr>
      </p:pic>
    </p:spTree>
    <p:extLst>
      <p:ext uri="{BB962C8B-B14F-4D97-AF65-F5344CB8AC3E}">
        <p14:creationId xmlns:p14="http://schemas.microsoft.com/office/powerpoint/2010/main" val="3117912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 name="Content Placeholder 2">
            <a:extLst>
              <a:ext uri="{FF2B5EF4-FFF2-40B4-BE49-F238E27FC236}">
                <a16:creationId xmlns:a16="http://schemas.microsoft.com/office/drawing/2014/main" id="{0C7B7829-B13B-0571-5B16-367568B9DB6F}"/>
              </a:ext>
            </a:extLst>
          </p:cNvPr>
          <p:cNvSpPr txBox="1">
            <a:spLocks/>
          </p:cNvSpPr>
          <p:nvPr/>
        </p:nvSpPr>
        <p:spPr>
          <a:xfrm>
            <a:off x="1053846" y="1204822"/>
            <a:ext cx="7036307" cy="3509508"/>
          </a:xfrm>
          <a:prstGeom prst="round2DiagRect">
            <a:avLst/>
          </a:prstGeom>
          <a:solidFill>
            <a:schemeClr val="bg1">
              <a:alpha val="95000"/>
            </a:schemeClr>
          </a:solidFill>
        </p:spPr>
        <p:txBody>
          <a:bodyPr spcFirstLastPara="1" vert="horz" wrap="square" lIns="0" tIns="0" rIns="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Subscribe to the monthly </a:t>
            </a:r>
            <a:r>
              <a:rPr kumimoji="0" lang="en-GB" b="1" i="0" u="none" strike="noStrike" kern="0" cap="none" spc="0" normalizeH="0" baseline="0" noProof="0">
                <a:ln>
                  <a:noFill/>
                </a:ln>
                <a:solidFill>
                  <a:srgbClr val="454551"/>
                </a:solidFill>
                <a:effectLst/>
                <a:uLnTx/>
                <a:uFillTx/>
                <a:latin typeface="Arial"/>
                <a:cs typeface="Arial"/>
                <a:sym typeface="Arial"/>
                <a:hlinkClick r:id="rId4"/>
              </a:rPr>
              <a:t>AF Newsletter </a:t>
            </a:r>
            <a:endParaRPr kumimoji="0" lang="en-GB" b="1" i="0" u="none" strike="noStrike" kern="0" cap="none" spc="0" normalizeH="0" baseline="0" noProof="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Visit the </a:t>
            </a:r>
            <a:r>
              <a:rPr kumimoji="0" lang="en-GB" b="1" i="0" u="none" strike="noStrike" kern="0" cap="none" spc="0" normalizeH="0" baseline="0" noProof="0">
                <a:ln>
                  <a:noFill/>
                </a:ln>
                <a:solidFill>
                  <a:srgbClr val="454551"/>
                </a:solidFill>
                <a:effectLst/>
                <a:uLnTx/>
                <a:uFillTx/>
                <a:latin typeface="Arial"/>
                <a:cs typeface="Arial"/>
                <a:sym typeface="Arial"/>
                <a:hlinkClick r:id="rId5"/>
              </a:rPr>
              <a:t>Analysis Function website</a:t>
            </a:r>
            <a:endParaRPr kumimoji="0" lang="en-GB" b="1" i="0" u="none" strike="noStrike" kern="0" cap="none" spc="0" normalizeH="0" baseline="0" noProof="0">
              <a:ln>
                <a:noFill/>
              </a:ln>
              <a:solidFill>
                <a:srgbClr val="454551"/>
              </a:solidFill>
              <a:effectLst/>
              <a:uLnTx/>
              <a:uFillTx/>
              <a:latin typeface="Arial"/>
              <a:cs typeface="Arial"/>
              <a:sym typeface="Arial"/>
            </a:endParaRPr>
          </a:p>
          <a:p>
            <a:pPr marL="328610" indent="-214313" defTabSz="914378">
              <a:lnSpc>
                <a:spcPct val="120000"/>
              </a:lnSpc>
              <a:spcBef>
                <a:spcPts val="0"/>
              </a:spcBef>
              <a:buFont typeface="Wingdings" panose="05000000000000000000" pitchFamily="2" charset="2"/>
              <a:buChar char="§"/>
              <a:defRPr/>
            </a:pPr>
            <a:r>
              <a:rPr lang="en-GB">
                <a:solidFill>
                  <a:srgbClr val="454551"/>
                </a:solidFill>
                <a:cs typeface="Arial"/>
              </a:rPr>
              <a:t>Connect with us on LinkedIn at </a:t>
            </a:r>
            <a:r>
              <a:rPr lang="en-GB" b="1">
                <a:solidFill>
                  <a:srgbClr val="454551"/>
                </a:solidFill>
                <a:cs typeface="Arial"/>
                <a:hlinkClick r:id="rId6"/>
              </a:rPr>
              <a:t>Gov Analysis Function</a:t>
            </a:r>
            <a:r>
              <a:rPr lang="en-GB" b="1">
                <a:solidFill>
                  <a:srgbClr val="454551"/>
                </a:solidFill>
                <a:cs typeface="Arial"/>
              </a:rPr>
              <a:t> </a:t>
            </a: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Follow us on X </a:t>
            </a:r>
            <a:r>
              <a:rPr kumimoji="0" lang="en-GB" b="1" i="0" u="none" strike="noStrike" kern="0" cap="none" spc="0" normalizeH="0" baseline="0" noProof="0">
                <a:ln>
                  <a:noFill/>
                </a:ln>
                <a:solidFill>
                  <a:srgbClr val="454551"/>
                </a:solidFill>
                <a:effectLst/>
                <a:uLnTx/>
                <a:uFillTx/>
                <a:latin typeface="Arial"/>
                <a:cs typeface="Arial"/>
                <a:sym typeface="Arial"/>
                <a:hlinkClick r:id="rId7"/>
              </a:rPr>
              <a:t>@gov_analysis</a:t>
            </a:r>
            <a:r>
              <a:rPr kumimoji="0" lang="en-GB" b="1" i="0" u="none" strike="noStrike" kern="0" cap="none" spc="0" normalizeH="0" baseline="0" noProof="0">
                <a:ln>
                  <a:noFill/>
                </a:ln>
                <a:solidFill>
                  <a:srgbClr val="454551"/>
                </a:solidFill>
                <a:effectLst/>
                <a:uLnTx/>
                <a:uFillTx/>
                <a:latin typeface="Arial"/>
                <a:cs typeface="Arial"/>
                <a:sym typeface="Arial"/>
              </a:rPr>
              <a:t> </a:t>
            </a: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Subscribe to our YouTube</a:t>
            </a:r>
            <a:r>
              <a:rPr kumimoji="0" lang="en-GB" b="1" i="0" u="none" strike="noStrike" kern="0" cap="none" spc="0" normalizeH="0" baseline="0" noProof="0">
                <a:ln>
                  <a:noFill/>
                </a:ln>
                <a:solidFill>
                  <a:srgbClr val="454551"/>
                </a:solidFill>
                <a:effectLst/>
                <a:uLnTx/>
                <a:uFillTx/>
                <a:latin typeface="Arial"/>
                <a:cs typeface="Arial"/>
                <a:sym typeface="Arial"/>
              </a:rPr>
              <a:t> </a:t>
            </a:r>
            <a:r>
              <a:rPr kumimoji="0" lang="en-GB" b="0" i="0" u="none" strike="noStrike" kern="0" cap="none" spc="0" normalizeH="0" baseline="0" noProof="0">
                <a:ln>
                  <a:noFill/>
                </a:ln>
                <a:solidFill>
                  <a:srgbClr val="454551"/>
                </a:solidFill>
                <a:effectLst/>
                <a:uLnTx/>
                <a:uFillTx/>
                <a:latin typeface="Arial"/>
                <a:cs typeface="Arial"/>
                <a:sym typeface="Arial"/>
              </a:rPr>
              <a:t>channel </a:t>
            </a:r>
            <a:r>
              <a:rPr kumimoji="0" lang="en-GB" b="1" i="0" u="none" strike="noStrike" kern="0" cap="none" spc="0" normalizeH="0" baseline="0" noProof="0">
                <a:ln>
                  <a:noFill/>
                </a:ln>
                <a:solidFill>
                  <a:srgbClr val="454551"/>
                </a:solidFill>
                <a:effectLst/>
                <a:uLnTx/>
                <a:uFillTx/>
                <a:latin typeface="Arial"/>
                <a:cs typeface="Arial"/>
                <a:sym typeface="Arial"/>
                <a:hlinkClick r:id="rId8"/>
              </a:rPr>
              <a:t>YouTube/Government Analysis Function</a:t>
            </a:r>
            <a:endParaRPr kumimoji="0" lang="en-GB" b="1" i="0" u="none" strike="noStrike" kern="0" cap="none" spc="0" normalizeH="0" baseline="0" noProof="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Be the first to find out about our events at </a:t>
            </a:r>
            <a:r>
              <a:rPr kumimoji="0" lang="en-GB"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hlinkClick r:id="rId9"/>
              </a:rPr>
              <a:t>Eventbrite/Government Analysis Function</a:t>
            </a:r>
            <a:endParaRPr kumimoji="0" lang="en-GB"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5D4920F6-2C65-0BA7-340A-B9386B10AE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10"/>
          <a:srcRect r="1100"/>
          <a:stretch/>
        </p:blipFill>
        <p:spPr>
          <a:xfrm>
            <a:off x="7773461" y="3727826"/>
            <a:ext cx="1152610" cy="1147048"/>
          </a:xfrm>
          <a:prstGeom prst="rect">
            <a:avLst/>
          </a:prstGeom>
        </p:spPr>
      </p:pic>
      <p:sp>
        <p:nvSpPr>
          <p:cNvPr id="15" name="Rectangle 14">
            <a:extLst>
              <a:ext uri="{FF2B5EF4-FFF2-40B4-BE49-F238E27FC236}">
                <a16:creationId xmlns:a16="http://schemas.microsoft.com/office/drawing/2014/main" id="{A20D058C-9D48-B5B0-F84E-8A7AC9DD745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309138BD-B486-A3FA-E7A0-AB2FA1865937}"/>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Analysis Function channels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7" name="Picture 16">
            <a:extLst>
              <a:ext uri="{FF2B5EF4-FFF2-40B4-BE49-F238E27FC236}">
                <a16:creationId xmlns:a16="http://schemas.microsoft.com/office/drawing/2014/main" id="{47AAF102-F0DF-BE94-B4D6-7890D65BE7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1"/>
          <a:srcRect/>
          <a:stretch/>
        </p:blipFill>
        <p:spPr>
          <a:xfrm>
            <a:off x="8132831" y="157757"/>
            <a:ext cx="875675" cy="900000"/>
          </a:xfrm>
          <a:prstGeom prst="rect">
            <a:avLst/>
          </a:prstGeom>
        </p:spPr>
      </p:pic>
      <p:grpSp>
        <p:nvGrpSpPr>
          <p:cNvPr id="5" name="Group 4">
            <a:extLst>
              <a:ext uri="{FF2B5EF4-FFF2-40B4-BE49-F238E27FC236}">
                <a16:creationId xmlns:a16="http://schemas.microsoft.com/office/drawing/2014/main" id="{CAFFC46F-A274-659E-EF51-05BFA1D1D781}"/>
              </a:ext>
              <a:ext uri="{C183D7F6-B498-43B3-948B-1728B52AA6E4}">
                <adec:decorative xmlns:adec="http://schemas.microsoft.com/office/drawing/2017/decorative" val="1"/>
              </a:ext>
            </a:extLst>
          </p:cNvPr>
          <p:cNvGrpSpPr>
            <a:grpSpLocks noGrp="1" noUngrp="1" noRot="1" noMove="1" noResize="1"/>
          </p:cNvGrpSpPr>
          <p:nvPr/>
        </p:nvGrpSpPr>
        <p:grpSpPr>
          <a:xfrm>
            <a:off x="445294" y="1401704"/>
            <a:ext cx="505257" cy="3132000"/>
            <a:chOff x="445294" y="1401704"/>
            <a:chExt cx="505257" cy="3132000"/>
          </a:xfrm>
        </p:grpSpPr>
        <p:pic>
          <p:nvPicPr>
            <p:cNvPr id="10" name="Picture 9">
              <a:hlinkClick r:id="rId6"/>
              <a:extLst>
                <a:ext uri="{FF2B5EF4-FFF2-40B4-BE49-F238E27FC236}">
                  <a16:creationId xmlns:a16="http://schemas.microsoft.com/office/drawing/2014/main" id="{97215E75-1FFB-4210-432F-322838A6823F}"/>
                </a:ext>
              </a:extLst>
            </p:cNvPr>
            <p:cNvPicPr>
              <a:picLocks noGrp="1" noRot="1" noChangeAspect="1" noMove="1" noResize="1" noEditPoints="1" noAdjustHandles="1" noChangeArrowheads="1" noChangeShapeType="1" noCrop="1"/>
            </p:cNvPicPr>
            <p:nvPr/>
          </p:nvPicPr>
          <p:blipFill>
            <a:blip r:embed="rId12"/>
            <a:stretch>
              <a:fillRect/>
            </a:stretch>
          </p:blipFill>
          <p:spPr>
            <a:xfrm>
              <a:off x="455752" y="2475224"/>
              <a:ext cx="484341" cy="484352"/>
            </a:xfrm>
            <a:prstGeom prst="rect">
              <a:avLst/>
            </a:prstGeom>
          </p:spPr>
        </p:pic>
        <p:pic>
          <p:nvPicPr>
            <p:cNvPr id="11" name="Picture 10">
              <a:hlinkClick r:id="rId8"/>
              <a:extLst>
                <a:ext uri="{FF2B5EF4-FFF2-40B4-BE49-F238E27FC236}">
                  <a16:creationId xmlns:a16="http://schemas.microsoft.com/office/drawing/2014/main" id="{93FA9050-3F14-FF71-E364-6450EF5625C7}"/>
                </a:ext>
              </a:extLst>
            </p:cNvPr>
            <p:cNvPicPr>
              <a:picLocks noGrp="1" noRot="1" noChangeAspect="1" noMove="1" noResize="1" noEditPoints="1" noAdjustHandles="1" noChangeArrowheads="1" noChangeShapeType="1" noCrop="1"/>
            </p:cNvPicPr>
            <p:nvPr/>
          </p:nvPicPr>
          <p:blipFill>
            <a:blip r:embed="rId13"/>
            <a:stretch>
              <a:fillRect/>
            </a:stretch>
          </p:blipFill>
          <p:spPr>
            <a:xfrm>
              <a:off x="455752" y="3524639"/>
              <a:ext cx="484341" cy="484352"/>
            </a:xfrm>
            <a:prstGeom prst="rect">
              <a:avLst/>
            </a:prstGeom>
          </p:spPr>
        </p:pic>
        <p:pic>
          <p:nvPicPr>
            <p:cNvPr id="12" name="Picture 11">
              <a:hlinkClick r:id="rId9"/>
              <a:extLst>
                <a:ext uri="{FF2B5EF4-FFF2-40B4-BE49-F238E27FC236}">
                  <a16:creationId xmlns:a16="http://schemas.microsoft.com/office/drawing/2014/main" id="{B49FA996-2BA6-891A-2D61-4B457740D77E}"/>
                </a:ext>
              </a:extLst>
            </p:cNvPr>
            <p:cNvPicPr>
              <a:picLocks noGrp="1" noRot="1" noChangeAspect="1" noMove="1" noResize="1" noEditPoints="1" noAdjustHandles="1" noChangeArrowheads="1" noChangeShapeType="1" noCrop="1"/>
            </p:cNvPicPr>
            <p:nvPr/>
          </p:nvPicPr>
          <p:blipFill>
            <a:blip r:embed="rId14"/>
            <a:stretch>
              <a:fillRect/>
            </a:stretch>
          </p:blipFill>
          <p:spPr>
            <a:xfrm>
              <a:off x="455752" y="4049352"/>
              <a:ext cx="484341" cy="484352"/>
            </a:xfrm>
            <a:prstGeom prst="rect">
              <a:avLst/>
            </a:prstGeom>
          </p:spPr>
        </p:pic>
        <p:pic>
          <p:nvPicPr>
            <p:cNvPr id="13" name="Picture 12">
              <a:hlinkClick r:id="rId15"/>
              <a:extLst>
                <a:ext uri="{FF2B5EF4-FFF2-40B4-BE49-F238E27FC236}">
                  <a16:creationId xmlns:a16="http://schemas.microsoft.com/office/drawing/2014/main" id="{1C05E8EB-432B-5C4F-90BC-54FB9AA4060F}"/>
                </a:ext>
              </a:extLst>
            </p:cNvPr>
            <p:cNvPicPr>
              <a:picLocks noGrp="1" noRot="1" noChangeAspect="1" noMove="1" noResize="1" noEditPoints="1" noAdjustHandles="1" noChangeArrowheads="1" noChangeShapeType="1" noCrop="1"/>
            </p:cNvPicPr>
            <p:nvPr/>
          </p:nvPicPr>
          <p:blipFill>
            <a:blip r:embed="rId16"/>
            <a:stretch>
              <a:fillRect/>
            </a:stretch>
          </p:blipFill>
          <p:spPr>
            <a:xfrm>
              <a:off x="445294" y="1932875"/>
              <a:ext cx="505257" cy="501988"/>
            </a:xfrm>
            <a:prstGeom prst="rect">
              <a:avLst/>
            </a:prstGeom>
            <a:effectLst>
              <a:outerShdw blurRad="50800" dist="38100" dir="2700000" algn="tl" rotWithShape="0">
                <a:prstClr val="black">
                  <a:alpha val="40000"/>
                </a:prstClr>
              </a:outerShdw>
            </a:effectLst>
          </p:spPr>
        </p:pic>
        <p:sp>
          <p:nvSpPr>
            <p:cNvPr id="14" name="Oval 13">
              <a:extLst>
                <a:ext uri="{FF2B5EF4-FFF2-40B4-BE49-F238E27FC236}">
                  <a16:creationId xmlns:a16="http://schemas.microsoft.com/office/drawing/2014/main" id="{019AB20C-4C8E-0A28-F56D-22776C8B49FB}"/>
                </a:ext>
              </a:extLst>
            </p:cNvPr>
            <p:cNvSpPr>
              <a:spLocks noGrp="1" noRot="1" noMove="1" noResize="1" noEditPoints="1" noAdjustHandles="1" noChangeArrowheads="1" noChangeShapeType="1"/>
            </p:cNvSpPr>
            <p:nvPr/>
          </p:nvSpPr>
          <p:spPr>
            <a:xfrm>
              <a:off x="452523" y="1401704"/>
              <a:ext cx="490799" cy="490810"/>
            </a:xfrm>
            <a:prstGeom prst="ellipse">
              <a:avLst/>
            </a:prstGeom>
            <a:blipFill>
              <a:blip r:embed="rId1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a:hlinkClick r:id="rId7"/>
              <a:extLst>
                <a:ext uri="{FF2B5EF4-FFF2-40B4-BE49-F238E27FC236}">
                  <a16:creationId xmlns:a16="http://schemas.microsoft.com/office/drawing/2014/main" id="{99D5AAC0-B925-266B-846A-982877C53D98}"/>
                </a:ext>
              </a:extLst>
            </p:cNvPr>
            <p:cNvPicPr>
              <a:picLocks noGrp="1" noRot="1" noChangeAspect="1" noMove="1" noResize="1" noEditPoints="1" noAdjustHandles="1" noChangeArrowheads="1" noChangeShapeType="1" noCrop="1"/>
            </p:cNvPicPr>
            <p:nvPr/>
          </p:nvPicPr>
          <p:blipFill>
            <a:blip r:embed="rId18"/>
            <a:srcRect/>
            <a:stretch/>
          </p:blipFill>
          <p:spPr>
            <a:xfrm>
              <a:off x="455752" y="2999937"/>
              <a:ext cx="484341" cy="484341"/>
            </a:xfrm>
            <a:prstGeom prst="rect">
              <a:avLst/>
            </a:prstGeom>
          </p:spPr>
        </p:pic>
      </p:grpSp>
    </p:spTree>
    <p:extLst>
      <p:ext uri="{BB962C8B-B14F-4D97-AF65-F5344CB8AC3E}">
        <p14:creationId xmlns:p14="http://schemas.microsoft.com/office/powerpoint/2010/main" val="336542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A4AC7D-F59F-3A0A-7632-2E494AB55612}"/>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3CC45AE5-DB78-04FE-0539-4A31C9893050}"/>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Logos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15" name="Text Placeholder 2">
            <a:extLst>
              <a:ext uri="{FF2B5EF4-FFF2-40B4-BE49-F238E27FC236}">
                <a16:creationId xmlns:a16="http://schemas.microsoft.com/office/drawing/2014/main" id="{249EA1F8-1656-278D-B75E-B2C2E328C1EE}"/>
              </a:ext>
            </a:extLst>
          </p:cNvPr>
          <p:cNvSpPr txBox="1">
            <a:spLocks noGrp="1" noRot="1" noMove="1" noResize="1" noEditPoints="1" noAdjustHandles="1" noChangeArrowheads="1" noChangeShapeType="1"/>
          </p:cNvSpPr>
          <p:nvPr/>
        </p:nvSpPr>
        <p:spPr>
          <a:xfrm>
            <a:off x="325020" y="1986779"/>
            <a:ext cx="3540419" cy="194505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FE6900"/>
              </a:buClr>
              <a:buFont typeface="Wingdings" panose="05000000000000000000" pitchFamily="2" charset="2"/>
              <a:buChar char="§"/>
            </a:pPr>
            <a:r>
              <a:rPr lang="en-GB" sz="1400" dirty="0">
                <a:latin typeface="Arial"/>
                <a:cs typeface="Arial"/>
              </a:rPr>
              <a:t>Simply select, then Copy + Paste.  </a:t>
            </a:r>
            <a:endParaRPr lang="en-GB" sz="1400" dirty="0">
              <a:latin typeface="Arial" panose="020B0604020202020204" pitchFamily="34" charset="0"/>
            </a:endParaRPr>
          </a:p>
          <a:p>
            <a:pPr>
              <a:buClr>
                <a:srgbClr val="FE6900"/>
              </a:buClr>
              <a:buFont typeface="Wingdings" panose="05000000000000000000" pitchFamily="2" charset="2"/>
              <a:buChar char="§"/>
            </a:pPr>
            <a:r>
              <a:rPr lang="en-GB" sz="1400" dirty="0">
                <a:latin typeface="Arial"/>
                <a:cs typeface="Arial"/>
              </a:rPr>
              <a:t>Please note - if resizing the logos, please make sure ‘Lock aspect ratio’ is ticked in Format Shape menu to avoid squashing or stretching the logos.  </a:t>
            </a:r>
            <a:endParaRPr lang="en-GB" sz="1400" dirty="0">
              <a:latin typeface="Arial" panose="020B0604020202020204" pitchFamily="34" charset="0"/>
            </a:endParaRPr>
          </a:p>
          <a:p>
            <a:pPr>
              <a:buClr>
                <a:srgbClr val="FE6900"/>
              </a:buClr>
              <a:buFont typeface="Wingdings" panose="05000000000000000000" pitchFamily="2" charset="2"/>
              <a:buChar char="§"/>
            </a:pPr>
            <a:r>
              <a:rPr lang="en-GB" sz="1400" dirty="0">
                <a:latin typeface="Arial"/>
                <a:cs typeface="Arial"/>
              </a:rPr>
              <a:t>If you require any of these designs in a different format, please contact the team at </a:t>
            </a:r>
            <a:r>
              <a:rPr lang="en-GB" sz="1400" dirty="0">
                <a:latin typeface="Arial"/>
                <a:cs typeface="Arial"/>
                <a:hlinkClick r:id="rId4"/>
              </a:rPr>
              <a:t>Analysis.Function@ons.gov.uk </a:t>
            </a:r>
            <a:endParaRPr lang="en-GB" sz="1400" dirty="0"/>
          </a:p>
        </p:txBody>
      </p:sp>
      <p:pic>
        <p:nvPicPr>
          <p:cNvPr id="16" name="Picture 15">
            <a:extLst>
              <a:ext uri="{FF2B5EF4-FFF2-40B4-BE49-F238E27FC236}">
                <a16:creationId xmlns:a16="http://schemas.microsoft.com/office/drawing/2014/main" id="{FF2EBADC-9CC5-EEAD-3E07-DA753E02C4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48743" y="1925271"/>
            <a:ext cx="1080000" cy="1080000"/>
          </a:xfrm>
          <a:prstGeom prst="rect">
            <a:avLst/>
          </a:prstGeom>
        </p:spPr>
      </p:pic>
      <p:sp>
        <p:nvSpPr>
          <p:cNvPr id="17" name="Rectangle 16">
            <a:extLst>
              <a:ext uri="{FF2B5EF4-FFF2-40B4-BE49-F238E27FC236}">
                <a16:creationId xmlns:a16="http://schemas.microsoft.com/office/drawing/2014/main" id="{8E090EAD-7E65-51A8-DDB5-ACC57FF597BD}"/>
              </a:ext>
            </a:extLst>
          </p:cNvPr>
          <p:cNvSpPr>
            <a:spLocks noGrp="1" noRot="1" noMove="1" noResize="1" noEditPoints="1" noAdjustHandles="1" noChangeArrowheads="1" noChangeShapeType="1"/>
          </p:cNvSpPr>
          <p:nvPr/>
        </p:nvSpPr>
        <p:spPr>
          <a:xfrm>
            <a:off x="5589122" y="2195271"/>
            <a:ext cx="18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prstClr val="black"/>
                </a:solidFill>
                <a:effectLst/>
                <a:uLnTx/>
                <a:uFillTx/>
                <a:latin typeface="Arial"/>
                <a:ea typeface="+mn-ea"/>
                <a:cs typeface="+mn-cs"/>
                <a:sym typeface="Arial"/>
              </a:rPr>
              <a:t>Analysis Function logo</a:t>
            </a:r>
          </a:p>
        </p:txBody>
      </p:sp>
      <p:sp>
        <p:nvSpPr>
          <p:cNvPr id="22" name="Rectangle 21">
            <a:extLst>
              <a:ext uri="{FF2B5EF4-FFF2-40B4-BE49-F238E27FC236}">
                <a16:creationId xmlns:a16="http://schemas.microsoft.com/office/drawing/2014/main" id="{AF948E77-525D-1E44-D61F-9EF9D7868524}"/>
              </a:ext>
            </a:extLst>
          </p:cNvPr>
          <p:cNvSpPr>
            <a:spLocks noGrp="1" noRot="1" noMove="1" noResize="1" noEditPoints="1" noAdjustHandles="1" noChangeArrowheads="1" noChangeShapeType="1"/>
          </p:cNvSpPr>
          <p:nvPr/>
        </p:nvSpPr>
        <p:spPr>
          <a:xfrm>
            <a:off x="5589122" y="3564176"/>
            <a:ext cx="18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prstClr val="black"/>
                </a:solidFill>
                <a:effectLst/>
                <a:uLnTx/>
                <a:uFillTx/>
                <a:latin typeface="Arial"/>
                <a:ea typeface="+mn-ea"/>
                <a:cs typeface="+mn-cs"/>
                <a:sym typeface="Arial"/>
              </a:rPr>
              <a:t>Analysis in Government (AiG) Month </a:t>
            </a:r>
            <a:r>
              <a:rPr lang="en-GB" sz="1100" dirty="0">
                <a:solidFill>
                  <a:prstClr val="black"/>
                </a:solidFill>
                <a:latin typeface="Arial"/>
              </a:rPr>
              <a:t>logo</a:t>
            </a:r>
            <a:endParaRPr kumimoji="0" lang="en-GB" sz="1100" b="0" i="0" u="none" strike="noStrike" kern="0" cap="none" spc="0" normalizeH="0" baseline="0" noProof="0" dirty="0">
              <a:ln>
                <a:noFill/>
              </a:ln>
              <a:solidFill>
                <a:prstClr val="black"/>
              </a:solidFill>
              <a:effectLst/>
              <a:uLnTx/>
              <a:uFillTx/>
              <a:latin typeface="Arial"/>
              <a:ea typeface="+mn-ea"/>
              <a:cs typeface="+mn-cs"/>
              <a:sym typeface="Arial"/>
            </a:endParaRPr>
          </a:p>
        </p:txBody>
      </p:sp>
      <p:pic>
        <p:nvPicPr>
          <p:cNvPr id="23" name="Picture 22">
            <a:extLst>
              <a:ext uri="{FF2B5EF4-FFF2-40B4-BE49-F238E27FC236}">
                <a16:creationId xmlns:a16="http://schemas.microsoft.com/office/drawing/2014/main" id="{D8CF59F6-8904-453A-2823-0FBEAC6035D6}"/>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4275771" y="3204176"/>
            <a:ext cx="1225945" cy="1260000"/>
          </a:xfrm>
          <a:prstGeom prst="rect">
            <a:avLst/>
          </a:prstGeom>
        </p:spPr>
      </p:pic>
      <p:sp>
        <p:nvSpPr>
          <p:cNvPr id="2" name="Rectangle 1">
            <a:extLst>
              <a:ext uri="{FF2B5EF4-FFF2-40B4-BE49-F238E27FC236}">
                <a16:creationId xmlns:a16="http://schemas.microsoft.com/office/drawing/2014/main" id="{84398D76-2BA9-9353-19D6-D14AA5D9F7C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 name="Picture 6">
            <a:extLst>
              <a:ext uri="{FF2B5EF4-FFF2-40B4-BE49-F238E27FC236}">
                <a16:creationId xmlns:a16="http://schemas.microsoft.com/office/drawing/2014/main" id="{6D7CC2A4-2A4C-D4D1-6150-311149A41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rcRect/>
          <a:stretch/>
        </p:blipFill>
        <p:spPr>
          <a:xfrm>
            <a:off x="8132831" y="157757"/>
            <a:ext cx="875675" cy="900000"/>
          </a:xfrm>
          <a:prstGeom prst="rect">
            <a:avLst/>
          </a:prstGeom>
        </p:spPr>
      </p:pic>
    </p:spTree>
    <p:extLst>
      <p:ext uri="{BB962C8B-B14F-4D97-AF65-F5344CB8AC3E}">
        <p14:creationId xmlns:p14="http://schemas.microsoft.com/office/powerpoint/2010/main" val="1631300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0486E1-5F7D-B1FC-E007-F8E1A1B09FF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Content Placeholder 2">
            <a:extLst>
              <a:ext uri="{FF2B5EF4-FFF2-40B4-BE49-F238E27FC236}">
                <a16:creationId xmlns:a16="http://schemas.microsoft.com/office/drawing/2014/main" id="{74D6FB15-F884-47E9-AE4E-904B433C0401}"/>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2" name="Picture 1">
            <a:extLst>
              <a:ext uri="{FF2B5EF4-FFF2-40B4-BE49-F238E27FC236}">
                <a16:creationId xmlns:a16="http://schemas.microsoft.com/office/drawing/2014/main" id="{9B2221E2-42FA-A942-C32E-E21B913A9D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225175" y="1485583"/>
            <a:ext cx="8693649" cy="3657917"/>
          </a:xfrm>
          <a:prstGeom prst="rect">
            <a:avLst/>
          </a:prstGeom>
        </p:spPr>
      </p:pic>
      <p:sp>
        <p:nvSpPr>
          <p:cNvPr id="11" name="TextBox 10">
            <a:extLst>
              <a:ext uri="{FF2B5EF4-FFF2-40B4-BE49-F238E27FC236}">
                <a16:creationId xmlns:a16="http://schemas.microsoft.com/office/drawing/2014/main" id="{22764210-F563-3590-3E8B-54B73CCDB521}"/>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Custom email signature</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6" name="Text Placeholder 3">
            <a:extLst>
              <a:ext uri="{FF2B5EF4-FFF2-40B4-BE49-F238E27FC236}">
                <a16:creationId xmlns:a16="http://schemas.microsoft.com/office/drawing/2014/main" id="{C08F3700-5EA5-E491-1AEA-7AD6798B5F29}"/>
              </a:ext>
            </a:extLst>
          </p:cNvPr>
          <p:cNvSpPr txBox="1">
            <a:spLocks/>
          </p:cNvSpPr>
          <p:nvPr/>
        </p:nvSpPr>
        <p:spPr>
          <a:xfrm>
            <a:off x="800099" y="1433475"/>
            <a:ext cx="6842633" cy="11908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buFont typeface="Wingdings" panose="05000000000000000000" pitchFamily="2" charset="2"/>
              <a:buChar char="§"/>
            </a:pPr>
            <a:r>
              <a:rPr lang="en-GB" sz="1400">
                <a:latin typeface="Arial" panose="020B0604020202020204" pitchFamily="34" charset="0"/>
              </a:rPr>
              <a:t>Add the AiG Month 2025 ‘button’ to your email signature.  The button contains a hyperlink to the new Analysis in Government Month hub on the Analysis Function website</a:t>
            </a:r>
          </a:p>
          <a:p>
            <a:pPr>
              <a:buClrTx/>
              <a:buFont typeface="Wingdings" panose="05000000000000000000" pitchFamily="2" charset="2"/>
              <a:buChar char="§"/>
            </a:pPr>
            <a:r>
              <a:rPr lang="en-GB" sz="1400">
                <a:latin typeface="Arial" panose="020B0604020202020204" pitchFamily="34" charset="0"/>
              </a:rPr>
              <a:t>Remember to refer to the latest guidance on </a:t>
            </a:r>
            <a:r>
              <a:rPr lang="en-GB" sz="1400">
                <a:hlinkClick r:id="rId5"/>
              </a:rPr>
              <a:t>Understanding accessibility requirements for public sector bodies - GOV.UK (www.gov.uk)</a:t>
            </a:r>
            <a:endParaRPr lang="en-GB" sz="1400"/>
          </a:p>
        </p:txBody>
      </p:sp>
      <p:sp>
        <p:nvSpPr>
          <p:cNvPr id="7" name="Arrow: Right 6">
            <a:extLst>
              <a:ext uri="{FF2B5EF4-FFF2-40B4-BE49-F238E27FC236}">
                <a16:creationId xmlns:a16="http://schemas.microsoft.com/office/drawing/2014/main" id="{C7FD45EA-AC77-15E0-0094-5B1DBC8FAA22}"/>
              </a:ext>
            </a:extLst>
          </p:cNvPr>
          <p:cNvSpPr>
            <a:spLocks noGrp="1" noRot="1" noMove="1" noResize="1" noEditPoints="1" noAdjustHandles="1" noChangeArrowheads="1" noChangeShapeType="1"/>
          </p:cNvSpPr>
          <p:nvPr/>
        </p:nvSpPr>
        <p:spPr>
          <a:xfrm>
            <a:off x="800099" y="3119823"/>
            <a:ext cx="3005604" cy="54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Rounded MT Bold" panose="020F0704030504030204" pitchFamily="34" charset="0"/>
              </a:rPr>
              <a:t>Select, Copy and Paste</a:t>
            </a:r>
          </a:p>
        </p:txBody>
      </p:sp>
      <p:pic>
        <p:nvPicPr>
          <p:cNvPr id="9" name="Picture 8">
            <a:hlinkClick r:id="rId6"/>
            <a:extLst>
              <a:ext uri="{FF2B5EF4-FFF2-40B4-BE49-F238E27FC236}">
                <a16:creationId xmlns:a16="http://schemas.microsoft.com/office/drawing/2014/main" id="{74D6584D-54E3-8266-E5C1-1F479BD1B2A7}"/>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4061001" y="2849822"/>
            <a:ext cx="1050810" cy="1080000"/>
          </a:xfrm>
          <a:prstGeom prst="rect">
            <a:avLst/>
          </a:prstGeom>
        </p:spPr>
      </p:pic>
      <p:pic>
        <p:nvPicPr>
          <p:cNvPr id="12" name="Picture 11">
            <a:extLst>
              <a:ext uri="{FF2B5EF4-FFF2-40B4-BE49-F238E27FC236}">
                <a16:creationId xmlns:a16="http://schemas.microsoft.com/office/drawing/2014/main" id="{EE5C6B6D-B411-02FF-1D7E-545C68A78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rcRect/>
          <a:stretch/>
        </p:blipFill>
        <p:spPr>
          <a:xfrm>
            <a:off x="8132831" y="157757"/>
            <a:ext cx="875675" cy="900000"/>
          </a:xfrm>
          <a:prstGeom prst="rect">
            <a:avLst/>
          </a:prstGeom>
        </p:spPr>
      </p:pic>
    </p:spTree>
    <p:extLst>
      <p:ext uri="{BB962C8B-B14F-4D97-AF65-F5344CB8AC3E}">
        <p14:creationId xmlns:p14="http://schemas.microsoft.com/office/powerpoint/2010/main" val="3779761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AF0F2B-3A79-802F-DE10-5AF9B9873C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96862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E7075-9AF8-EBF0-9B49-C42CAD91B3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a:solidFill>
            <a:schemeClr val="bg1"/>
          </a:solidFill>
        </p:spPr>
      </p:pic>
    </p:spTree>
    <p:extLst>
      <p:ext uri="{BB962C8B-B14F-4D97-AF65-F5344CB8AC3E}">
        <p14:creationId xmlns:p14="http://schemas.microsoft.com/office/powerpoint/2010/main" val="1894976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C4B01-9AFF-3094-7665-856E916697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2"/>
          </a:xfrm>
          <a:prstGeom prst="rect">
            <a:avLst/>
          </a:prstGeom>
        </p:spPr>
      </p:pic>
    </p:spTree>
    <p:extLst>
      <p:ext uri="{BB962C8B-B14F-4D97-AF65-F5344CB8AC3E}">
        <p14:creationId xmlns:p14="http://schemas.microsoft.com/office/powerpoint/2010/main" val="3112729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2EEA7-80A0-B9EE-19AD-08BD210A44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3925211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381904-2F12-5EA6-7B78-46CE04F4D3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666453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EDAFF277-E281-06E0-3D99-ACF4CF1407E8}"/>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A240DF8-67C0-5BFB-10D4-04CC40432A71}"/>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23501"/>
            <a:ext cx="9144000" cy="3510001"/>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178" indent="-342884" defTabSz="914355">
              <a:lnSpc>
                <a:spcPct val="107000"/>
              </a:lnSpc>
              <a:spcBef>
                <a:spcPts val="0"/>
              </a:spcBef>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p:txBody>
      </p:sp>
      <p:grpSp>
        <p:nvGrpSpPr>
          <p:cNvPr id="12" name="Group 11">
            <a:extLst>
              <a:ext uri="{FF2B5EF4-FFF2-40B4-BE49-F238E27FC236}">
                <a16:creationId xmlns:a16="http://schemas.microsoft.com/office/drawing/2014/main" id="{BBB170DC-D656-F01E-0308-FB1C2F38D1FB}"/>
              </a:ext>
              <a:ext uri="{C183D7F6-B498-43B3-948B-1728B52AA6E4}">
                <adec:decorative xmlns:adec="http://schemas.microsoft.com/office/drawing/2017/decorative" val="1"/>
              </a:ext>
            </a:extLst>
          </p:cNvPr>
          <p:cNvGrpSpPr>
            <a:grpSpLocks noGrp="1" noUngrp="1" noRot="1" noMove="1" noResize="1"/>
          </p:cNvGrpSpPr>
          <p:nvPr/>
        </p:nvGrpSpPr>
        <p:grpSpPr>
          <a:xfrm>
            <a:off x="286274" y="998514"/>
            <a:ext cx="8175566" cy="3178049"/>
            <a:chOff x="381700" y="1384598"/>
            <a:chExt cx="10900754" cy="4237399"/>
          </a:xfrm>
        </p:grpSpPr>
        <p:sp>
          <p:nvSpPr>
            <p:cNvPr id="3" name="TextBox 2">
              <a:extLst>
                <a:ext uri="{FF2B5EF4-FFF2-40B4-BE49-F238E27FC236}">
                  <a16:creationId xmlns:a16="http://schemas.microsoft.com/office/drawing/2014/main" id="{786A6368-71EB-3BB7-429B-E3EC5A57E088}"/>
                </a:ext>
              </a:extLst>
            </p:cNvPr>
            <p:cNvSpPr txBox="1">
              <a:spLocks noGrp="1" noRot="1" noMove="1" noResize="1" noEditPoints="1" noAdjustHandles="1" noChangeArrowheads="1" noChangeShapeType="1"/>
            </p:cNvSpPr>
            <p:nvPr/>
          </p:nvSpPr>
          <p:spPr>
            <a:xfrm>
              <a:off x="381700" y="1384598"/>
              <a:ext cx="5220000" cy="4237399"/>
            </a:xfrm>
            <a:prstGeom prst="rect">
              <a:avLst/>
            </a:prstGeom>
            <a:noFill/>
          </p:spPr>
          <p:txBody>
            <a:bodyPr wrap="square" rtlCol="0" anchor="ctr">
              <a:spAutoFit/>
            </a:bodyPr>
            <a:lstStyle/>
            <a:p>
              <a:pPr marL="457178" indent="-342884" defTabSz="914355">
                <a:lnSpc>
                  <a:spcPct val="107000"/>
                </a:lnSpc>
                <a:buClr>
                  <a:srgbClr val="FF6900"/>
                </a:buClr>
                <a:buSzPct val="100000"/>
                <a:buFont typeface="Wingdings" panose="05000000000000000000" pitchFamily="2" charset="2"/>
                <a:buChar char="§"/>
                <a:defRPr/>
              </a:pPr>
              <a:r>
                <a:rPr lang="en-GB" sz="1200" b="1" dirty="0">
                  <a:solidFill>
                    <a:prstClr val="black"/>
                  </a:solidFill>
                  <a:latin typeface="Arial" panose="020B0604020202020204" pitchFamily="34" charset="0"/>
                  <a:ea typeface="Times New Roman" panose="02020603050405020304" pitchFamily="18" charset="0"/>
                  <a:hlinkClick r:id="rId4"/>
                </a:rPr>
                <a:t>Analysis in Government Month</a:t>
              </a:r>
              <a:r>
                <a:rPr lang="en-GB" sz="1200" dirty="0">
                  <a:solidFill>
                    <a:prstClr val="black"/>
                  </a:solidFill>
                  <a:latin typeface="Arial" panose="020B0604020202020204" pitchFamily="34" charset="0"/>
                  <a:ea typeface="Times New Roman" panose="02020603050405020304" pitchFamily="18" charset="0"/>
                </a:rPr>
                <a:t> is the UK’s largest learning and development event for government analysts and takes place every May. </a:t>
              </a:r>
            </a:p>
            <a:p>
              <a:pPr marL="114294" defTabSz="914355">
                <a:lnSpc>
                  <a:spcPct val="107000"/>
                </a:lnSpc>
                <a:buClr>
                  <a:srgbClr val="FF6900"/>
                </a:buClr>
                <a:buSzPts val="1800"/>
                <a:defRPr/>
              </a:pPr>
              <a:endParaRPr lang="en-GB" sz="675" dirty="0">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AiG Month is first and foremost a learning event, featuring live events, L&amp;D resources, blogs, interactive activities, and much more going on throughout May.  </a:t>
              </a:r>
            </a:p>
            <a:p>
              <a:pPr marL="457178" indent="-342884" defTabSz="914355">
                <a:lnSpc>
                  <a:spcPct val="107000"/>
                </a:lnSpc>
                <a:buClr>
                  <a:srgbClr val="FF6900"/>
                </a:buClr>
                <a:buSzPct val="100000"/>
                <a:buFont typeface="Wingdings" panose="05000000000000000000" pitchFamily="2" charset="2"/>
                <a:buChar char="§"/>
                <a:defRPr/>
              </a:pPr>
              <a:endParaRPr lang="en-GB" sz="675" dirty="0">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Whilst content is designed with government analysts in mind, everyone interested in sharing or developing their analysis skills is welcome to join in with AiG Month.</a:t>
              </a:r>
            </a:p>
            <a:p>
              <a:pPr marL="457178" indent="-342884" defTabSz="914355">
                <a:lnSpc>
                  <a:spcPct val="107000"/>
                </a:lnSpc>
                <a:buClr>
                  <a:srgbClr val="FF6900"/>
                </a:buClr>
                <a:buSzPct val="100000"/>
                <a:buFont typeface="Wingdings" panose="05000000000000000000" pitchFamily="2" charset="2"/>
                <a:buChar char="§"/>
                <a:defRPr/>
              </a:pPr>
              <a:endParaRPr lang="en-GB" sz="675" dirty="0">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All our live events are virtual, meaning everyone can dial in no matter where they’re based.  </a:t>
              </a:r>
              <a:endParaRPr lang="en-GB" sz="1200" dirty="0">
                <a:ea typeface="+mn-ea"/>
              </a:endParaRPr>
            </a:p>
          </p:txBody>
        </p:sp>
        <p:sp>
          <p:nvSpPr>
            <p:cNvPr id="5" name="TextBox 4">
              <a:extLst>
                <a:ext uri="{FF2B5EF4-FFF2-40B4-BE49-F238E27FC236}">
                  <a16:creationId xmlns:a16="http://schemas.microsoft.com/office/drawing/2014/main" id="{8BB57FAE-0C87-F535-12CD-E48CFA899053}"/>
                </a:ext>
              </a:extLst>
            </p:cNvPr>
            <p:cNvSpPr txBox="1">
              <a:spLocks noGrp="1" noRot="1" noMove="1" noResize="1" noEditPoints="1" noAdjustHandles="1" noChangeArrowheads="1" noChangeShapeType="1"/>
            </p:cNvSpPr>
            <p:nvPr/>
          </p:nvSpPr>
          <p:spPr>
            <a:xfrm>
              <a:off x="5522454" y="1474247"/>
              <a:ext cx="5760000" cy="4089240"/>
            </a:xfrm>
            <a:prstGeom prst="rect">
              <a:avLst/>
            </a:prstGeom>
            <a:noFill/>
          </p:spPr>
          <p:txBody>
            <a:bodyPr wrap="square" rtlCol="0">
              <a:spAutoFit/>
            </a:bodyPr>
            <a:lstStyle/>
            <a:p>
              <a:pPr marL="457178" indent="-342884" defTabSz="914355">
                <a:lnSpc>
                  <a:spcPct val="107000"/>
                </a:lnSpc>
                <a:buClr>
                  <a:srgbClr val="FF6900"/>
                </a:buClr>
                <a:buSzPct val="10000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Events take place throughout May on Tuesdays, Wednesdays and Thursdays, starting at 10, 12, and 2, so you’ll always know when to tune in.  </a:t>
              </a:r>
            </a:p>
            <a:p>
              <a:pPr marL="457178" indent="-342884" defTabSz="914355">
                <a:lnSpc>
                  <a:spcPct val="107000"/>
                </a:lnSpc>
                <a:buClr>
                  <a:srgbClr val="FF6900"/>
                </a:buClr>
                <a:buSzPct val="100000"/>
                <a:buFont typeface="Wingdings" panose="05000000000000000000" pitchFamily="2" charset="2"/>
                <a:buChar char="§"/>
                <a:defRPr/>
              </a:pPr>
              <a:endParaRPr lang="en-GB" sz="675" dirty="0">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Hundreds of colleagues from more than 50 government departments, academia, and the private sector have already presented engaging and educational events to thousands of attendees at AiG Month.  Why not join them by expressing an interest in delivering a session this year? </a:t>
              </a:r>
            </a:p>
            <a:p>
              <a:pPr marL="457178" indent="-342884" defTabSz="914355">
                <a:lnSpc>
                  <a:spcPct val="107000"/>
                </a:lnSpc>
                <a:buClr>
                  <a:srgbClr val="FF6900"/>
                </a:buClr>
                <a:buSzPct val="100000"/>
                <a:buFont typeface="Wingdings" panose="05000000000000000000" pitchFamily="2" charset="2"/>
                <a:buChar char="§"/>
                <a:defRPr/>
              </a:pPr>
              <a:endParaRPr lang="en-GB" sz="675" dirty="0">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All activities and content will be listed on our new </a:t>
              </a:r>
              <a:r>
                <a:rPr lang="en-GB" sz="1200" dirty="0">
                  <a:latin typeface="Arial" panose="020B0604020202020204" pitchFamily="34" charset="0"/>
                  <a:ea typeface="+mn-ea"/>
                  <a:hlinkClick r:id="rId4"/>
                </a:rPr>
                <a:t>AiG Month Hub</a:t>
              </a:r>
              <a:r>
                <a:rPr lang="en-GB" sz="1200" dirty="0">
                  <a:latin typeface="Arial" panose="020B0604020202020204" pitchFamily="34" charset="0"/>
                  <a:ea typeface="+mn-ea"/>
                </a:rPr>
                <a:t>, but make sure to also sign up to our </a:t>
              </a:r>
              <a:r>
                <a:rPr lang="en-GB" sz="1200" dirty="0">
                  <a:latin typeface="Arial" panose="020B0604020202020204" pitchFamily="34" charset="0"/>
                  <a:ea typeface="+mn-ea"/>
                  <a:hlinkClick r:id="rId5"/>
                </a:rPr>
                <a:t>monthly newsletter</a:t>
              </a:r>
              <a:r>
                <a:rPr lang="en-GB" sz="1200" dirty="0">
                  <a:latin typeface="Arial" panose="020B0604020202020204" pitchFamily="34" charset="0"/>
                  <a:ea typeface="+mn-ea"/>
                </a:rPr>
                <a:t>, </a:t>
              </a:r>
              <a:r>
                <a:rPr lang="en-GB" sz="1200" dirty="0">
                  <a:latin typeface="Arial" panose="020B0604020202020204" pitchFamily="34" charset="0"/>
                  <a:ea typeface="+mn-ea"/>
                  <a:hlinkClick r:id="rId6"/>
                </a:rPr>
                <a:t>LinkedIn</a:t>
              </a:r>
              <a:r>
                <a:rPr lang="en-GB" sz="1200" dirty="0">
                  <a:latin typeface="Arial" panose="020B0604020202020204" pitchFamily="34" charset="0"/>
                  <a:ea typeface="+mn-ea"/>
                </a:rPr>
                <a:t>, and </a:t>
              </a:r>
              <a:r>
                <a:rPr lang="en-GB" sz="1200" dirty="0">
                  <a:latin typeface="Arial" panose="020B0604020202020204" pitchFamily="34" charset="0"/>
                  <a:ea typeface="+mn-ea"/>
                  <a:hlinkClick r:id="rId7"/>
                </a:rPr>
                <a:t>X @gov_analysis </a:t>
              </a:r>
              <a:r>
                <a:rPr lang="en-GB" sz="1200" dirty="0">
                  <a:latin typeface="Arial" panose="020B0604020202020204" pitchFamily="34" charset="0"/>
                  <a:ea typeface="+mn-ea"/>
                </a:rPr>
                <a:t>for all </a:t>
              </a:r>
              <a:r>
                <a:rPr lang="en-GB" sz="1200" dirty="0">
                  <a:solidFill>
                    <a:prstClr val="black"/>
                  </a:solidFill>
                  <a:latin typeface="Arial" panose="020B0604020202020204" pitchFamily="34" charset="0"/>
                  <a:ea typeface="Times New Roman" panose="02020603050405020304" pitchFamily="18" charset="0"/>
                </a:rPr>
                <a:t>the latest news, and follow us on </a:t>
              </a:r>
              <a:r>
                <a:rPr lang="en-GB" sz="1200" dirty="0">
                  <a:solidFill>
                    <a:prstClr val="black"/>
                  </a:solidFill>
                  <a:latin typeface="Arial" panose="020B0604020202020204" pitchFamily="34" charset="0"/>
                  <a:ea typeface="Times New Roman" panose="02020603050405020304" pitchFamily="18" charset="0"/>
                  <a:hlinkClick r:id="rId8"/>
                </a:rPr>
                <a:t>Eventbrite</a:t>
              </a:r>
              <a:r>
                <a:rPr lang="en-GB" sz="1200" dirty="0">
                  <a:solidFill>
                    <a:prstClr val="black"/>
                  </a:solidFill>
                  <a:latin typeface="Arial" panose="020B0604020202020204" pitchFamily="34" charset="0"/>
                  <a:ea typeface="Times New Roman" panose="02020603050405020304" pitchFamily="18" charset="0"/>
                </a:rPr>
                <a:t> to be the first to find out about events. </a:t>
              </a:r>
              <a:endParaRPr lang="en-GB" sz="1350" dirty="0">
                <a:ea typeface="+mn-ea"/>
              </a:endParaRPr>
            </a:p>
          </p:txBody>
        </p:sp>
      </p:grpSp>
      <p:sp>
        <p:nvSpPr>
          <p:cNvPr id="2" name="Rectangle 1">
            <a:extLst>
              <a:ext uri="{FF2B5EF4-FFF2-40B4-BE49-F238E27FC236}">
                <a16:creationId xmlns:a16="http://schemas.microsoft.com/office/drawing/2014/main" id="{CCA25E98-EFFD-321B-2488-860755B59D5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5"/>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A3081632-E60A-DB1A-A0E5-C6B5AFB354F2}"/>
              </a:ext>
            </a:extLst>
          </p:cNvPr>
          <p:cNvSpPr txBox="1">
            <a:spLocks noGrp="1" noRot="1" noMove="1" noResize="1" noEditPoints="1" noAdjustHandles="1" noChangeArrowheads="1" noChangeShapeType="1"/>
          </p:cNvSpPr>
          <p:nvPr/>
        </p:nvSpPr>
        <p:spPr>
          <a:xfrm>
            <a:off x="208441" y="376926"/>
            <a:ext cx="778889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294" defTabSz="914355">
              <a:defRPr/>
            </a:pPr>
            <a:r>
              <a:rPr lang="en-GB" dirty="0">
                <a:solidFill>
                  <a:prstClr val="white"/>
                </a:solidFill>
                <a:ea typeface="+mn-ea"/>
              </a:rPr>
              <a:t>About Analysis in Government (AiG) Month</a:t>
            </a:r>
          </a:p>
        </p:txBody>
      </p:sp>
      <p:pic>
        <p:nvPicPr>
          <p:cNvPr id="7" name="Picture 6" descr="Footer describing the Analysis Function membership: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5AC119D4-2F50-21CF-B3B6-D36D17C6C81E}"/>
              </a:ext>
            </a:extLst>
          </p:cNvPr>
          <p:cNvPicPr>
            <a:picLocks noGrp="1" noRot="1" noChangeAspect="1" noMove="1" noResize="1" noEditPoints="1" noAdjustHandles="1" noChangeArrowheads="1" noChangeShapeType="1" noCrop="1"/>
          </p:cNvPicPr>
          <p:nvPr/>
        </p:nvPicPr>
        <p:blipFill>
          <a:blip r:embed="rId9"/>
          <a:srcRect/>
          <a:stretch/>
        </p:blipFill>
        <p:spPr>
          <a:xfrm>
            <a:off x="8132833" y="157757"/>
            <a:ext cx="875675" cy="900000"/>
          </a:xfrm>
          <a:prstGeom prst="rect">
            <a:avLst/>
          </a:prstGeom>
        </p:spPr>
      </p:pic>
      <p:grpSp>
        <p:nvGrpSpPr>
          <p:cNvPr id="31" name="Group 30"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10;">
            <a:extLst>
              <a:ext uri="{FF2B5EF4-FFF2-40B4-BE49-F238E27FC236}">
                <a16:creationId xmlns:a16="http://schemas.microsoft.com/office/drawing/2014/main" id="{E698259F-947A-F1C0-7788-7B96C802805D}"/>
              </a:ext>
            </a:extLst>
          </p:cNvPr>
          <p:cNvGrpSpPr>
            <a:grpSpLocks/>
          </p:cNvGrpSpPr>
          <p:nvPr/>
        </p:nvGrpSpPr>
        <p:grpSpPr>
          <a:xfrm>
            <a:off x="1" y="4333504"/>
            <a:ext cx="9144001" cy="824759"/>
            <a:chOff x="0" y="5778000"/>
            <a:chExt cx="12192001" cy="1099677"/>
          </a:xfrm>
        </p:grpSpPr>
        <p:grpSp>
          <p:nvGrpSpPr>
            <p:cNvPr id="27" name="Group 26">
              <a:extLst>
                <a:ext uri="{FF2B5EF4-FFF2-40B4-BE49-F238E27FC236}">
                  <a16:creationId xmlns:a16="http://schemas.microsoft.com/office/drawing/2014/main" id="{C63A7AAE-C29B-8F82-0F40-8C09EB5FF111}"/>
                </a:ext>
              </a:extLst>
            </p:cNvPr>
            <p:cNvGrpSpPr>
              <a:grpSpLocks/>
            </p:cNvGrpSpPr>
            <p:nvPr/>
          </p:nvGrpSpPr>
          <p:grpSpPr>
            <a:xfrm>
              <a:off x="0" y="5778000"/>
              <a:ext cx="12192001" cy="1099677"/>
              <a:chOff x="0" y="5749933"/>
              <a:chExt cx="12192001" cy="1099677"/>
            </a:xfrm>
          </p:grpSpPr>
          <p:sp>
            <p:nvSpPr>
              <p:cNvPr id="26" name="Rectangle 25">
                <a:extLst>
                  <a:ext uri="{FF2B5EF4-FFF2-40B4-BE49-F238E27FC236}">
                    <a16:creationId xmlns:a16="http://schemas.microsoft.com/office/drawing/2014/main" id="{7642D710-356E-ECCC-7E62-7FFEB8D9866E}"/>
                  </a:ext>
                </a:extLst>
              </p:cNvPr>
              <p:cNvSpPr>
                <a:spLocks/>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sp>
            <p:nvSpPr>
              <p:cNvPr id="23" name="Rectangle 22">
                <a:extLst>
                  <a:ext uri="{FF2B5EF4-FFF2-40B4-BE49-F238E27FC236}">
                    <a16:creationId xmlns:a16="http://schemas.microsoft.com/office/drawing/2014/main" id="{C11C50E7-2CCC-0A3E-F659-A924113D4840}"/>
                  </a:ext>
                </a:extLst>
              </p:cNvPr>
              <p:cNvSpPr>
                <a:spLocks/>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grpSp>
        <p:grpSp>
          <p:nvGrpSpPr>
            <p:cNvPr id="30" name="Group 29">
              <a:extLst>
                <a:ext uri="{FF2B5EF4-FFF2-40B4-BE49-F238E27FC236}">
                  <a16:creationId xmlns:a16="http://schemas.microsoft.com/office/drawing/2014/main" id="{5B6D9634-1B9C-616F-176D-258C86FAE647}"/>
                </a:ext>
              </a:extLst>
            </p:cNvPr>
            <p:cNvGrpSpPr>
              <a:grpSpLocks/>
            </p:cNvGrpSpPr>
            <p:nvPr/>
          </p:nvGrpSpPr>
          <p:grpSpPr>
            <a:xfrm>
              <a:off x="381698" y="5920244"/>
              <a:ext cx="11428604" cy="834672"/>
              <a:chOff x="327698" y="5920244"/>
              <a:chExt cx="11428604" cy="834672"/>
            </a:xfrm>
          </p:grpSpPr>
          <p:sp>
            <p:nvSpPr>
              <p:cNvPr id="9" name="TextBox 8">
                <a:extLst>
                  <a:ext uri="{FF2B5EF4-FFF2-40B4-BE49-F238E27FC236}">
                    <a16:creationId xmlns:a16="http://schemas.microsoft.com/office/drawing/2014/main" id="{00AE43CB-CAD4-6C24-152A-167A809EA484}"/>
                  </a:ext>
                </a:extLst>
              </p:cNvPr>
              <p:cNvSpPr txBox="1">
                <a:spLocks/>
              </p:cNvSpPr>
              <p:nvPr/>
            </p:nvSpPr>
            <p:spPr>
              <a:xfrm>
                <a:off x="867698" y="5920244"/>
                <a:ext cx="6130363" cy="834672"/>
              </a:xfrm>
              <a:prstGeom prst="rect">
                <a:avLst/>
              </a:prstGeom>
              <a:noFill/>
            </p:spPr>
            <p:txBody>
              <a:bodyPr wrap="square" rtlCol="0">
                <a:spAutoFit/>
              </a:bodyPr>
              <a:lstStyle/>
              <a:p>
                <a:pPr marL="114294" defTabSz="914355">
                  <a:lnSpc>
                    <a:spcPct val="107000"/>
                  </a:lnSpc>
                  <a:buClr>
                    <a:srgbClr val="FF6900"/>
                  </a:buClr>
                  <a:buSzPts val="1800"/>
                  <a:defRPr/>
                </a:pPr>
                <a:r>
                  <a:rPr lang="en-GB" sz="825" dirty="0">
                    <a:ea typeface="+mn-ea"/>
                  </a:rPr>
                  <a: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11" name="Picture 10" descr="A blue and orange logo&#10;&#10;Description automatically generated">
                <a:extLst>
                  <a:ext uri="{FF2B5EF4-FFF2-40B4-BE49-F238E27FC236}">
                    <a16:creationId xmlns:a16="http://schemas.microsoft.com/office/drawing/2014/main" id="{194CC0EC-C244-1470-33DD-0B6A7A1E76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29" name="Group 28">
                <a:extLst>
                  <a:ext uri="{FF2B5EF4-FFF2-40B4-BE49-F238E27FC236}">
                    <a16:creationId xmlns:a16="http://schemas.microsoft.com/office/drawing/2014/main" id="{4F2B6797-8C1F-926B-B083-E3219F4F4153}"/>
                  </a:ext>
                </a:extLst>
              </p:cNvPr>
              <p:cNvGrpSpPr>
                <a:grpSpLocks/>
              </p:cNvGrpSpPr>
              <p:nvPr/>
            </p:nvGrpSpPr>
            <p:grpSpPr>
              <a:xfrm>
                <a:off x="7075328" y="6121677"/>
                <a:ext cx="4680974" cy="432000"/>
                <a:chOff x="7075328" y="6136427"/>
                <a:chExt cx="4680974" cy="432000"/>
              </a:xfrm>
            </p:grpSpPr>
            <p:pic>
              <p:nvPicPr>
                <p:cNvPr id="14" name="Picture 13">
                  <a:extLst>
                    <a:ext uri="{FF2B5EF4-FFF2-40B4-BE49-F238E27FC236}">
                      <a16:creationId xmlns:a16="http://schemas.microsoft.com/office/drawing/2014/main" id="{3A2CC787-00E6-427D-A56D-2056F6C3241A}"/>
                    </a:ext>
                  </a:extLst>
                </p:cNvPr>
                <p:cNvPicPr>
                  <a:picLocks noChangeAspect="1"/>
                </p:cNvPicPr>
                <p:nvPr/>
              </p:nvPicPr>
              <p:blipFill>
                <a:blip r:embed="rId11"/>
                <a:stretch>
                  <a:fillRect/>
                </a:stretch>
              </p:blipFill>
              <p:spPr>
                <a:xfrm>
                  <a:off x="7075328" y="6136427"/>
                  <a:ext cx="502771" cy="432000"/>
                </a:xfrm>
                <a:prstGeom prst="rect">
                  <a:avLst/>
                </a:prstGeom>
              </p:spPr>
            </p:pic>
            <p:pic>
              <p:nvPicPr>
                <p:cNvPr id="15" name="Picture 14">
                  <a:extLst>
                    <a:ext uri="{FF2B5EF4-FFF2-40B4-BE49-F238E27FC236}">
                      <a16:creationId xmlns:a16="http://schemas.microsoft.com/office/drawing/2014/main" id="{09F0FD98-87D9-5C87-9FC0-88D12DF83BD2}"/>
                    </a:ext>
                  </a:extLst>
                </p:cNvPr>
                <p:cNvPicPr>
                  <a:picLocks noChangeAspect="1"/>
                </p:cNvPicPr>
                <p:nvPr/>
              </p:nvPicPr>
              <p:blipFill>
                <a:blip r:embed="rId12"/>
                <a:stretch>
                  <a:fillRect/>
                </a:stretch>
              </p:blipFill>
              <p:spPr>
                <a:xfrm>
                  <a:off x="8487320" y="6136427"/>
                  <a:ext cx="529615" cy="432000"/>
                </a:xfrm>
                <a:prstGeom prst="rect">
                  <a:avLst/>
                </a:prstGeom>
              </p:spPr>
            </p:pic>
            <p:pic>
              <p:nvPicPr>
                <p:cNvPr id="16" name="Picture 15">
                  <a:extLst>
                    <a:ext uri="{FF2B5EF4-FFF2-40B4-BE49-F238E27FC236}">
                      <a16:creationId xmlns:a16="http://schemas.microsoft.com/office/drawing/2014/main" id="{436E0989-467C-389A-EC7E-76435BA97486}"/>
                    </a:ext>
                  </a:extLst>
                </p:cNvPr>
                <p:cNvPicPr>
                  <a:picLocks noChangeAspect="1"/>
                </p:cNvPicPr>
                <p:nvPr/>
              </p:nvPicPr>
              <p:blipFill>
                <a:blip r:embed="rId13"/>
                <a:stretch>
                  <a:fillRect/>
                </a:stretch>
              </p:blipFill>
              <p:spPr>
                <a:xfrm>
                  <a:off x="9112788" y="6136427"/>
                  <a:ext cx="432000" cy="432000"/>
                </a:xfrm>
                <a:prstGeom prst="rect">
                  <a:avLst/>
                </a:prstGeom>
              </p:spPr>
            </p:pic>
            <p:pic>
              <p:nvPicPr>
                <p:cNvPr id="18" name="Picture 17">
                  <a:extLst>
                    <a:ext uri="{FF2B5EF4-FFF2-40B4-BE49-F238E27FC236}">
                      <a16:creationId xmlns:a16="http://schemas.microsoft.com/office/drawing/2014/main" id="{1B6DA45F-5ACC-6B2A-A364-1E527593A552}"/>
                    </a:ext>
                  </a:extLst>
                </p:cNvPr>
                <p:cNvPicPr>
                  <a:picLocks noChangeAspect="1"/>
                </p:cNvPicPr>
                <p:nvPr/>
              </p:nvPicPr>
              <p:blipFill>
                <a:blip r:embed="rId14"/>
                <a:srcRect t="18713" b="21498"/>
                <a:stretch/>
              </p:blipFill>
              <p:spPr>
                <a:xfrm>
                  <a:off x="10505920" y="6136427"/>
                  <a:ext cx="722532" cy="432000"/>
                </a:xfrm>
                <a:prstGeom prst="rect">
                  <a:avLst/>
                </a:prstGeom>
              </p:spPr>
            </p:pic>
            <p:pic>
              <p:nvPicPr>
                <p:cNvPr id="19" name="Picture 18">
                  <a:extLst>
                    <a:ext uri="{FF2B5EF4-FFF2-40B4-BE49-F238E27FC236}">
                      <a16:creationId xmlns:a16="http://schemas.microsoft.com/office/drawing/2014/main" id="{87E820EE-854E-7EAD-2694-DE5FC60442E4}"/>
                    </a:ext>
                  </a:extLst>
                </p:cNvPr>
                <p:cNvPicPr>
                  <a:picLocks noChangeAspect="1"/>
                </p:cNvPicPr>
                <p:nvPr/>
              </p:nvPicPr>
              <p:blipFill>
                <a:blip r:embed="rId15"/>
                <a:stretch>
                  <a:fillRect/>
                </a:stretch>
              </p:blipFill>
              <p:spPr>
                <a:xfrm>
                  <a:off x="11324302" y="6136427"/>
                  <a:ext cx="432000" cy="432000"/>
                </a:xfrm>
                <a:prstGeom prst="rect">
                  <a:avLst/>
                </a:prstGeom>
              </p:spPr>
            </p:pic>
            <p:pic>
              <p:nvPicPr>
                <p:cNvPr id="17" name="Picture 16">
                  <a:extLst>
                    <a:ext uri="{FF2B5EF4-FFF2-40B4-BE49-F238E27FC236}">
                      <a16:creationId xmlns:a16="http://schemas.microsoft.com/office/drawing/2014/main" id="{92044ED3-3603-711F-855C-3C210605CC30}"/>
                    </a:ext>
                  </a:extLst>
                </p:cNvPr>
                <p:cNvPicPr>
                  <a:picLocks noChangeAspect="1"/>
                </p:cNvPicPr>
                <p:nvPr/>
              </p:nvPicPr>
              <p:blipFill>
                <a:blip r:embed="rId16"/>
                <a:srcRect t="26170" b="31721"/>
                <a:stretch/>
              </p:blipFill>
              <p:spPr>
                <a:xfrm>
                  <a:off x="9640641" y="6190427"/>
                  <a:ext cx="769425" cy="324000"/>
                </a:xfrm>
                <a:prstGeom prst="rect">
                  <a:avLst/>
                </a:prstGeom>
              </p:spPr>
            </p:pic>
            <p:pic>
              <p:nvPicPr>
                <p:cNvPr id="28" name="Picture 27">
                  <a:extLst>
                    <a:ext uri="{FF2B5EF4-FFF2-40B4-BE49-F238E27FC236}">
                      <a16:creationId xmlns:a16="http://schemas.microsoft.com/office/drawing/2014/main" id="{8660A2C0-4052-9B41-D66A-2F710BDD4FEB}"/>
                    </a:ext>
                  </a:extLst>
                </p:cNvPr>
                <p:cNvPicPr>
                  <a:picLocks noChangeAspect="1"/>
                </p:cNvPicPr>
                <p:nvPr/>
              </p:nvPicPr>
              <p:blipFill>
                <a:blip r:embed="rId17"/>
                <a:stretch>
                  <a:fillRect/>
                </a:stretch>
              </p:blipFill>
              <p:spPr>
                <a:xfrm>
                  <a:off x="7673951" y="6136427"/>
                  <a:ext cx="717517" cy="432000"/>
                </a:xfrm>
                <a:prstGeom prst="rect">
                  <a:avLst/>
                </a:prstGeom>
              </p:spPr>
            </p:pic>
          </p:grpSp>
        </p:grpSp>
      </p:grpSp>
    </p:spTree>
    <p:extLst>
      <p:ext uri="{BB962C8B-B14F-4D97-AF65-F5344CB8AC3E}">
        <p14:creationId xmlns:p14="http://schemas.microsoft.com/office/powerpoint/2010/main" val="76367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17C8C-E786-23A0-0BA7-412FEF4D7A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486528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4D17E-6067-680D-966A-EADDD9446F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4157251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4A20DA-9169-7C6A-7E92-67FF8F49A9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943517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23111-F547-2F4C-2098-38C98DC6E6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775562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522E0-EB93-6039-E72A-03561BE824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992684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50D83-A881-4E50-6874-C9A8A36EF7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285012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10" name="Picture 9" descr="A collage of images of people and a calendar">
            <a:extLst>
              <a:ext uri="{FF2B5EF4-FFF2-40B4-BE49-F238E27FC236}">
                <a16:creationId xmlns:a16="http://schemas.microsoft.com/office/drawing/2014/main" id="{6AA9CB4C-3EA4-B025-BE98-82F0ACCD66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64509" y="0"/>
            <a:ext cx="7814983" cy="4315195"/>
          </a:xfrm>
          <a:prstGeom prst="rect">
            <a:avLst/>
          </a:prstGeom>
        </p:spPr>
      </p:pic>
      <p:pic>
        <p:nvPicPr>
          <p:cNvPr id="11" name="Picture 10">
            <a:extLst>
              <a:ext uri="{FF2B5EF4-FFF2-40B4-BE49-F238E27FC236}">
                <a16:creationId xmlns:a16="http://schemas.microsoft.com/office/drawing/2014/main" id="{6B87D466-1A8B-6CFA-D2EB-1C9B0A13FBA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srcRect/>
          <a:stretch/>
        </p:blipFill>
        <p:spPr>
          <a:xfrm>
            <a:off x="3914218" y="1896750"/>
            <a:ext cx="1315564" cy="1350000"/>
          </a:xfrm>
          <a:prstGeom prst="rect">
            <a:avLst/>
          </a:prstGeom>
        </p:spPr>
      </p:pic>
      <p:sp>
        <p:nvSpPr>
          <p:cNvPr id="12" name="Rectangle 11">
            <a:extLst>
              <a:ext uri="{FF2B5EF4-FFF2-40B4-BE49-F238E27FC236}">
                <a16:creationId xmlns:a16="http://schemas.microsoft.com/office/drawing/2014/main" id="{CEABA11E-32FF-8023-1B09-CCE4A2943909}"/>
              </a:ext>
            </a:extLst>
          </p:cNvPr>
          <p:cNvSpPr/>
          <p:nvPr/>
        </p:nvSpPr>
        <p:spPr>
          <a:xfrm>
            <a:off x="0" y="4333500"/>
            <a:ext cx="9144000" cy="810000"/>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GB" sz="3000" dirty="0">
                <a:solidFill>
                  <a:prstClr val="white"/>
                </a:solidFill>
                <a:latin typeface="Arial Rounded MT Bold" panose="020F0704030504030204" pitchFamily="34" charset="0"/>
              </a:rPr>
              <a:t>Analysis in Government (AiG) Month</a:t>
            </a:r>
          </a:p>
          <a:p>
            <a:pPr algn="ctr" defTabSz="914378">
              <a:defRPr/>
            </a:pPr>
            <a:r>
              <a:rPr lang="en-GB" sz="1800" b="1" dirty="0">
                <a:solidFill>
                  <a:srgbClr val="FF6F02"/>
                </a:solidFill>
                <a:latin typeface="Arial" panose="020B0604020202020204"/>
              </a:rPr>
              <a:t>1-31 May 2025</a:t>
            </a:r>
          </a:p>
        </p:txBody>
      </p:sp>
    </p:spTree>
    <p:extLst>
      <p:ext uri="{BB962C8B-B14F-4D97-AF65-F5344CB8AC3E}">
        <p14:creationId xmlns:p14="http://schemas.microsoft.com/office/powerpoint/2010/main" val="2881493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5C2B1A-A354-FF54-4F8B-8455FF357A39}"/>
              </a:ext>
              <a:ext uri="{C183D7F6-B498-43B3-948B-1728B52AA6E4}">
                <adec:decorative xmlns:adec="http://schemas.microsoft.com/office/drawing/2017/decorative" val="1"/>
              </a:ext>
            </a:extLst>
          </p:cNvPr>
          <p:cNvGrpSpPr>
            <a:grpSpLocks noGrp="1" noUngrp="1" noRot="1" noMove="1" noResize="1"/>
          </p:cNvGrpSpPr>
          <p:nvPr/>
        </p:nvGrpSpPr>
        <p:grpSpPr>
          <a:xfrm>
            <a:off x="0" y="838590"/>
            <a:ext cx="9144000" cy="3521914"/>
            <a:chOff x="0" y="838590"/>
            <a:chExt cx="9144000" cy="3521914"/>
          </a:xfrm>
        </p:grpSpPr>
        <p:sp>
          <p:nvSpPr>
            <p:cNvPr id="4" name="Content Placeholder 2">
              <a:extLst>
                <a:ext uri="{FF2B5EF4-FFF2-40B4-BE49-F238E27FC236}">
                  <a16:creationId xmlns:a16="http://schemas.microsoft.com/office/drawing/2014/main" id="{672FFA18-3B56-FF6E-1C6A-9B34C19108BD}"/>
                </a:ext>
              </a:extLst>
            </p:cNvPr>
            <p:cNvSpPr txBox="1">
              <a:spLocks/>
            </p:cNvSpPr>
            <p:nvPr/>
          </p:nvSpPr>
          <p:spPr>
            <a:xfrm>
              <a:off x="0" y="838590"/>
              <a:ext cx="4572000" cy="3521914"/>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19100" indent="-285750">
                <a:buClr>
                  <a:srgbClr val="FE6900"/>
                </a:buClr>
                <a:buSzPct val="110000"/>
                <a:buFont typeface="Wingdings" panose="05000000000000000000" pitchFamily="2" charset="2"/>
                <a:buChar char="§"/>
              </a:pPr>
              <a:r>
                <a:rPr lang="en-GB" sz="1200">
                  <a:solidFill>
                    <a:schemeClr val="tx1"/>
                  </a:solidFill>
                  <a:latin typeface="Arial"/>
                  <a:cs typeface="Arial"/>
                </a:rPr>
                <a:t>Analysis in Government Month (AiG Month) is the UK’s largest L&amp;D event for government analysts, is back for the fifth year.  This year’s theme is </a:t>
              </a:r>
              <a:r>
                <a:rPr lang="en-GB" sz="1200" b="1">
                  <a:solidFill>
                    <a:schemeClr val="tx1"/>
                  </a:solidFill>
                  <a:latin typeface="Arial"/>
                  <a:cs typeface="Arial"/>
                </a:rPr>
                <a:t>impact</a:t>
              </a:r>
              <a:endParaRPr lang="en-GB" sz="1200">
                <a:solidFill>
                  <a:schemeClr val="tx1"/>
                </a:solidFill>
                <a:latin typeface="Arial"/>
                <a:cs typeface="Arial"/>
              </a:endParaRPr>
            </a:p>
            <a:p>
              <a:pPr marL="419100" indent="-285750">
                <a:buClr>
                  <a:srgbClr val="FE6900"/>
                </a:buClr>
                <a:buSzPct val="110000"/>
                <a:buFont typeface="Wingdings" panose="05000000000000000000" pitchFamily="2" charset="2"/>
                <a:buChar char="§"/>
              </a:pPr>
              <a:r>
                <a:rPr lang="en-GB" sz="1200">
                  <a:solidFill>
                    <a:schemeClr val="tx1"/>
                  </a:solidFill>
                  <a:latin typeface="Arial"/>
                  <a:cs typeface="Arial"/>
                </a:rPr>
                <a:t>AiG Month 25 will highlight the importance of government analysts in making a positive difference – to decision making, to policy formation, and to delivery of government services that we all use</a:t>
              </a:r>
            </a:p>
            <a:p>
              <a:pPr marL="419100" indent="-285750">
                <a:buClr>
                  <a:srgbClr val="FE6900"/>
                </a:buClr>
                <a:buSzPct val="110000"/>
                <a:buFont typeface="Wingdings" panose="05000000000000000000" pitchFamily="2" charset="2"/>
                <a:buChar char="§"/>
              </a:pPr>
              <a:r>
                <a:rPr lang="en-GB" sz="1200">
                  <a:solidFill>
                    <a:schemeClr val="tx1"/>
                  </a:solidFill>
                  <a:latin typeface="Arial"/>
                  <a:cs typeface="Arial"/>
                </a:rPr>
                <a:t>AiG Month features skills-based sessions led by members of the Analysis Function membership.  Last year we had 35 live events delivered by colleagues from numerous departments including GCHQ, National Audit Office (NAO), Office for National Statistics (ONS), and many more.</a:t>
              </a:r>
            </a:p>
            <a:p>
              <a:pPr marL="419100" indent="-285750">
                <a:buClr>
                  <a:srgbClr val="FE6900"/>
                </a:buClr>
                <a:buSzPct val="110000"/>
                <a:buFont typeface="Wingdings" panose="05000000000000000000" pitchFamily="2" charset="2"/>
                <a:buChar char="§"/>
              </a:pPr>
              <a:r>
                <a:rPr lang="en-GB" sz="1200">
                  <a:solidFill>
                    <a:schemeClr val="tx1"/>
                  </a:solidFill>
                  <a:latin typeface="Arial"/>
                  <a:cs typeface="Arial"/>
                </a:rPr>
                <a:t>More than 8,000 tickets were ‘sold’ for AiG Month 2024, with thousands of colleagues dialling in to develop their skills</a:t>
              </a:r>
              <a:endParaRPr lang="en-GB" sz="1400">
                <a:solidFill>
                  <a:srgbClr val="0070C0"/>
                </a:solidFill>
                <a:latin typeface="Arial"/>
              </a:endParaRPr>
            </a:p>
          </p:txBody>
        </p:sp>
        <p:sp>
          <p:nvSpPr>
            <p:cNvPr id="3" name="Content Placeholder 2">
              <a:extLst>
                <a:ext uri="{FF2B5EF4-FFF2-40B4-BE49-F238E27FC236}">
                  <a16:creationId xmlns:a16="http://schemas.microsoft.com/office/drawing/2014/main" id="{BC985039-A4A6-11A6-4556-5523630954A9}"/>
                </a:ext>
              </a:extLst>
            </p:cNvPr>
            <p:cNvSpPr txBox="1">
              <a:spLocks/>
            </p:cNvSpPr>
            <p:nvPr/>
          </p:nvSpPr>
          <p:spPr>
            <a:xfrm>
              <a:off x="4572000" y="838590"/>
              <a:ext cx="4572000" cy="3521914"/>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19100" indent="-285750">
                <a:buClr>
                  <a:srgbClr val="FE6900"/>
                </a:buClr>
                <a:buSzPct val="110000"/>
                <a:buFont typeface="Wingdings" panose="05000000000000000000" pitchFamily="2" charset="2"/>
                <a:buChar char="§"/>
              </a:pPr>
              <a:r>
                <a:rPr lang="en-GB" sz="1200">
                  <a:solidFill>
                    <a:schemeClr val="tx1"/>
                  </a:solidFill>
                  <a:latin typeface="Arial"/>
                  <a:cs typeface="Arial"/>
                </a:rPr>
                <a:t>During the month we will share L&amp;D, hints and tips, and experiences from analysts of all grades across government, so we can all learn to maximise our personal and professional impact</a:t>
              </a:r>
            </a:p>
            <a:p>
              <a:pPr marL="419100" indent="-285750">
                <a:buClr>
                  <a:srgbClr val="FE6900"/>
                </a:buClr>
                <a:buSzPct val="110000"/>
                <a:buFont typeface="Wingdings" panose="05000000000000000000" pitchFamily="2" charset="2"/>
                <a:buChar char="§"/>
              </a:pPr>
              <a:r>
                <a:rPr lang="en-GB" sz="1200">
                  <a:solidFill>
                    <a:schemeClr val="tx1"/>
                  </a:solidFill>
                  <a:latin typeface="Arial"/>
                  <a:cs typeface="Arial"/>
                </a:rPr>
                <a:t>The products within this Resource Pack are designed to help you to promote the event within your department, show people how to get involved, and ensure a joined-up approach</a:t>
              </a:r>
            </a:p>
            <a:p>
              <a:pPr marL="419100" indent="-285750">
                <a:buClr>
                  <a:srgbClr val="FE6900"/>
                </a:buClr>
                <a:buSzPct val="110000"/>
                <a:buFont typeface="Wingdings" panose="05000000000000000000" pitchFamily="2" charset="2"/>
                <a:buChar char="§"/>
              </a:pPr>
              <a:r>
                <a:rPr lang="en-GB" sz="1200">
                  <a:solidFill>
                    <a:schemeClr val="tx1"/>
                  </a:solidFill>
                  <a:latin typeface="Arial"/>
                  <a:cs typeface="Arial"/>
                </a:rPr>
                <a:t>The resources are designed to be used in a ‘pick and mix’ style, allowing freedom for you to do what is best for your teams </a:t>
              </a:r>
              <a:endParaRPr lang="en-GB" sz="1200">
                <a:solidFill>
                  <a:schemeClr val="tx1"/>
                </a:solidFill>
                <a:latin typeface="Arial" panose="020B0604020202020204" pitchFamily="34" charset="0"/>
              </a:endParaRPr>
            </a:p>
            <a:p>
              <a:pPr marL="419100" indent="-285750">
                <a:buClr>
                  <a:srgbClr val="FE6900"/>
                </a:buClr>
                <a:buSzPct val="110000"/>
                <a:buFont typeface="Wingdings" panose="05000000000000000000" pitchFamily="2" charset="2"/>
                <a:buChar char="§"/>
              </a:pPr>
              <a:r>
                <a:rPr lang="en-GB" sz="1200">
                  <a:solidFill>
                    <a:schemeClr val="tx1"/>
                  </a:solidFill>
                  <a:latin typeface="Arial"/>
                  <a:cs typeface="Arial"/>
                </a:rPr>
                <a:t>We hope that you find these useful and if you have any queries or feedback, please contact the team at </a:t>
              </a:r>
              <a:r>
                <a:rPr lang="en-GB" sz="1200">
                  <a:solidFill>
                    <a:srgbClr val="0070C0"/>
                  </a:solidFill>
                  <a:latin typeface="Arial"/>
                  <a:cs typeface="Arial"/>
                  <a:hlinkClick r:id="rId4">
                    <a:extLst>
                      <a:ext uri="{A12FA001-AC4F-418D-AE19-62706E023703}">
                        <ahyp:hlinkClr xmlns:ahyp="http://schemas.microsoft.com/office/drawing/2018/hyperlinkcolor" val="tx"/>
                      </a:ext>
                    </a:extLst>
                  </a:hlinkClick>
                </a:rPr>
                <a:t>Analysis.Function@ons.gov.uk</a:t>
              </a:r>
              <a:r>
                <a:rPr lang="en-GB" sz="1200">
                  <a:solidFill>
                    <a:srgbClr val="0070C0"/>
                  </a:solidFill>
                  <a:latin typeface="Arial"/>
                  <a:cs typeface="Arial"/>
                </a:rPr>
                <a:t>  </a:t>
              </a:r>
              <a:endParaRPr lang="en-GB" sz="1400">
                <a:solidFill>
                  <a:srgbClr val="0070C0"/>
                </a:solidFill>
                <a:latin typeface="Arial"/>
              </a:endParaRPr>
            </a:p>
          </p:txBody>
        </p:sp>
      </p:grpSp>
      <p:sp>
        <p:nvSpPr>
          <p:cNvPr id="2" name="Rectangle 1">
            <a:extLst>
              <a:ext uri="{FF2B5EF4-FFF2-40B4-BE49-F238E27FC236}">
                <a16:creationId xmlns:a16="http://schemas.microsoft.com/office/drawing/2014/main" id="{BAA15AF2-CA6D-1597-4300-9F22C7E6EE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bg1">
              <a:lumMod val="85000"/>
            </a:schemeClr>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schemeClr val="tx1"/>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6857320C-080E-03A8-AB31-4531DD627171}"/>
              </a:ext>
            </a:extLst>
          </p:cNvPr>
          <p:cNvSpPr txBox="1">
            <a:spLocks noGrp="1" noRot="1" noMove="1" noResize="1" noEditPoints="1" noAdjustHandles="1" noChangeArrowheads="1" noChangeShapeType="1"/>
          </p:cNvSpPr>
          <p:nvPr/>
        </p:nvSpPr>
        <p:spPr>
          <a:xfrm>
            <a:off x="208439" y="376925"/>
            <a:ext cx="7300970"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t>Using this Campaign in a Box</a:t>
            </a:r>
            <a:endParaRPr kumimoji="0" lang="en-GB" sz="2400" b="0" i="0" u="none" strike="noStrike" kern="0" cap="none" spc="0" normalizeH="0" baseline="0" noProof="0">
              <a:ln>
                <a:noFill/>
              </a:ln>
              <a:effectLst/>
              <a:uLnTx/>
              <a:uFillTx/>
              <a:latin typeface="Arial Rounded MT Bold" panose="020F0704030504030204" pitchFamily="34" charset="0"/>
              <a:cs typeface="Arial"/>
              <a:sym typeface="Arial"/>
            </a:endParaRPr>
          </a:p>
        </p:txBody>
      </p:sp>
      <p:pic>
        <p:nvPicPr>
          <p:cNvPr id="7" name="Picture 6">
            <a:extLst>
              <a:ext uri="{FF2B5EF4-FFF2-40B4-BE49-F238E27FC236}">
                <a16:creationId xmlns:a16="http://schemas.microsoft.com/office/drawing/2014/main" id="{32FB6986-E745-67DC-6D18-2C1C784E12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rcRect/>
          <a:stretch/>
        </p:blipFill>
        <p:spPr>
          <a:xfrm>
            <a:off x="8132831" y="157757"/>
            <a:ext cx="875675" cy="900000"/>
          </a:xfrm>
          <a:prstGeom prst="rect">
            <a:avLst/>
          </a:prstGeom>
        </p:spPr>
      </p:pic>
      <p:grpSp>
        <p:nvGrpSpPr>
          <p:cNvPr id="8" name="Group 7"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F30367AD-1E51-3B85-AE64-374E2BC8BCAA}"/>
              </a:ext>
            </a:extLst>
          </p:cNvPr>
          <p:cNvGrpSpPr>
            <a:grpSpLocks/>
          </p:cNvGrpSpPr>
          <p:nvPr/>
        </p:nvGrpSpPr>
        <p:grpSpPr>
          <a:xfrm>
            <a:off x="1" y="4333504"/>
            <a:ext cx="9144001" cy="824759"/>
            <a:chOff x="0" y="5778000"/>
            <a:chExt cx="12192001" cy="1099677"/>
          </a:xfrm>
        </p:grpSpPr>
        <p:grpSp>
          <p:nvGrpSpPr>
            <p:cNvPr id="9" name="Group 8">
              <a:extLst>
                <a:ext uri="{FF2B5EF4-FFF2-40B4-BE49-F238E27FC236}">
                  <a16:creationId xmlns:a16="http://schemas.microsoft.com/office/drawing/2014/main" id="{47F8E32A-CCD9-D1F7-36ED-39E0B2675CCC}"/>
                </a:ext>
              </a:extLst>
            </p:cNvPr>
            <p:cNvGrpSpPr>
              <a:grpSpLocks/>
            </p:cNvGrpSpPr>
            <p:nvPr/>
          </p:nvGrpSpPr>
          <p:grpSpPr>
            <a:xfrm>
              <a:off x="0" y="5778000"/>
              <a:ext cx="12192001" cy="1099677"/>
              <a:chOff x="0" y="5749933"/>
              <a:chExt cx="12192001" cy="1099677"/>
            </a:xfrm>
          </p:grpSpPr>
          <p:sp>
            <p:nvSpPr>
              <p:cNvPr id="21" name="Rectangle 20">
                <a:extLst>
                  <a:ext uri="{FF2B5EF4-FFF2-40B4-BE49-F238E27FC236}">
                    <a16:creationId xmlns:a16="http://schemas.microsoft.com/office/drawing/2014/main" id="{4EE7D63B-2C37-ED9B-6B31-C7D9902164C4}"/>
                  </a:ext>
                </a:extLst>
              </p:cNvPr>
              <p:cNvSpPr>
                <a:spLocks/>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sp>
            <p:nvSpPr>
              <p:cNvPr id="22" name="Rectangle 21">
                <a:extLst>
                  <a:ext uri="{FF2B5EF4-FFF2-40B4-BE49-F238E27FC236}">
                    <a16:creationId xmlns:a16="http://schemas.microsoft.com/office/drawing/2014/main" id="{5A5238AC-9D20-A341-4453-A9D31D1BE312}"/>
                  </a:ext>
                </a:extLst>
              </p:cNvPr>
              <p:cNvSpPr>
                <a:spLocks/>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grpSp>
        <p:grpSp>
          <p:nvGrpSpPr>
            <p:cNvPr id="10" name="Group 9">
              <a:extLst>
                <a:ext uri="{FF2B5EF4-FFF2-40B4-BE49-F238E27FC236}">
                  <a16:creationId xmlns:a16="http://schemas.microsoft.com/office/drawing/2014/main" id="{45AAB66A-4728-15C9-5EF9-437C7C2A6E58}"/>
                </a:ext>
              </a:extLst>
            </p:cNvPr>
            <p:cNvGrpSpPr>
              <a:grpSpLocks/>
            </p:cNvGrpSpPr>
            <p:nvPr/>
          </p:nvGrpSpPr>
          <p:grpSpPr>
            <a:xfrm>
              <a:off x="381698" y="5920244"/>
              <a:ext cx="11428604" cy="834672"/>
              <a:chOff x="327698" y="5920244"/>
              <a:chExt cx="11428604" cy="834672"/>
            </a:xfrm>
          </p:grpSpPr>
          <p:sp>
            <p:nvSpPr>
              <p:cNvPr id="11" name="TextBox 10">
                <a:extLst>
                  <a:ext uri="{FF2B5EF4-FFF2-40B4-BE49-F238E27FC236}">
                    <a16:creationId xmlns:a16="http://schemas.microsoft.com/office/drawing/2014/main" id="{F37D504C-6E6D-DBBC-A142-04A6FB8B6A62}"/>
                  </a:ext>
                </a:extLst>
              </p:cNvPr>
              <p:cNvSpPr txBox="1">
                <a:spLocks/>
              </p:cNvSpPr>
              <p:nvPr/>
            </p:nvSpPr>
            <p:spPr>
              <a:xfrm>
                <a:off x="867698" y="5920244"/>
                <a:ext cx="6130363" cy="834672"/>
              </a:xfrm>
              <a:prstGeom prst="rect">
                <a:avLst/>
              </a:prstGeom>
              <a:noFill/>
            </p:spPr>
            <p:txBody>
              <a:bodyPr wrap="square" rtlCol="0">
                <a:spAutoFit/>
              </a:bodyPr>
              <a:lstStyle/>
              <a:p>
                <a:pPr marL="114294" defTabSz="914355">
                  <a:lnSpc>
                    <a:spcPct val="107000"/>
                  </a:lnSpc>
                  <a:buClr>
                    <a:srgbClr val="FF6900"/>
                  </a:buClr>
                  <a:buSzPts val="1800"/>
                  <a:defRPr/>
                </a:pPr>
                <a:r>
                  <a:rPr lang="en-GB" sz="825">
                    <a:ea typeface="+mn-ea"/>
                  </a:rPr>
                  <a: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12" name="Picture 11" descr="A blue and orange logo&#10;&#10;Description automatically generated">
                <a:extLst>
                  <a:ext uri="{FF2B5EF4-FFF2-40B4-BE49-F238E27FC236}">
                    <a16:creationId xmlns:a16="http://schemas.microsoft.com/office/drawing/2014/main" id="{05A24EA7-94CB-F05D-EB14-9B78D50A2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13" name="Group 12">
                <a:extLst>
                  <a:ext uri="{FF2B5EF4-FFF2-40B4-BE49-F238E27FC236}">
                    <a16:creationId xmlns:a16="http://schemas.microsoft.com/office/drawing/2014/main" id="{37384CCD-B4E8-8801-9DAE-FAEDEBE2F7BA}"/>
                  </a:ext>
                </a:extLst>
              </p:cNvPr>
              <p:cNvGrpSpPr>
                <a:grpSpLocks/>
              </p:cNvGrpSpPr>
              <p:nvPr/>
            </p:nvGrpSpPr>
            <p:grpSpPr>
              <a:xfrm>
                <a:off x="7075328" y="6121677"/>
                <a:ext cx="4680974" cy="432000"/>
                <a:chOff x="7075328" y="6136427"/>
                <a:chExt cx="4680974" cy="432000"/>
              </a:xfrm>
            </p:grpSpPr>
            <p:pic>
              <p:nvPicPr>
                <p:cNvPr id="14" name="Picture 13">
                  <a:extLst>
                    <a:ext uri="{FF2B5EF4-FFF2-40B4-BE49-F238E27FC236}">
                      <a16:creationId xmlns:a16="http://schemas.microsoft.com/office/drawing/2014/main" id="{C8CFFD5B-CE2E-9B01-CD62-06501A5693B4}"/>
                    </a:ext>
                  </a:extLst>
                </p:cNvPr>
                <p:cNvPicPr>
                  <a:picLocks noChangeAspect="1"/>
                </p:cNvPicPr>
                <p:nvPr/>
              </p:nvPicPr>
              <p:blipFill>
                <a:blip r:embed="rId7"/>
                <a:stretch>
                  <a:fillRect/>
                </a:stretch>
              </p:blipFill>
              <p:spPr>
                <a:xfrm>
                  <a:off x="7075328" y="6136427"/>
                  <a:ext cx="502771" cy="432000"/>
                </a:xfrm>
                <a:prstGeom prst="rect">
                  <a:avLst/>
                </a:prstGeom>
              </p:spPr>
            </p:pic>
            <p:pic>
              <p:nvPicPr>
                <p:cNvPr id="15" name="Picture 14">
                  <a:extLst>
                    <a:ext uri="{FF2B5EF4-FFF2-40B4-BE49-F238E27FC236}">
                      <a16:creationId xmlns:a16="http://schemas.microsoft.com/office/drawing/2014/main" id="{843D94DB-9F1F-CC7C-5920-E8688DB39979}"/>
                    </a:ext>
                  </a:extLst>
                </p:cNvPr>
                <p:cNvPicPr>
                  <a:picLocks noChangeAspect="1"/>
                </p:cNvPicPr>
                <p:nvPr/>
              </p:nvPicPr>
              <p:blipFill>
                <a:blip r:embed="rId8"/>
                <a:stretch>
                  <a:fillRect/>
                </a:stretch>
              </p:blipFill>
              <p:spPr>
                <a:xfrm>
                  <a:off x="8487320" y="6136427"/>
                  <a:ext cx="529615" cy="432000"/>
                </a:xfrm>
                <a:prstGeom prst="rect">
                  <a:avLst/>
                </a:prstGeom>
              </p:spPr>
            </p:pic>
            <p:pic>
              <p:nvPicPr>
                <p:cNvPr id="16" name="Picture 15">
                  <a:extLst>
                    <a:ext uri="{FF2B5EF4-FFF2-40B4-BE49-F238E27FC236}">
                      <a16:creationId xmlns:a16="http://schemas.microsoft.com/office/drawing/2014/main" id="{9C4CBEB6-46F4-24BF-358D-F5E021ACAACC}"/>
                    </a:ext>
                  </a:extLst>
                </p:cNvPr>
                <p:cNvPicPr>
                  <a:picLocks noChangeAspect="1"/>
                </p:cNvPicPr>
                <p:nvPr/>
              </p:nvPicPr>
              <p:blipFill>
                <a:blip r:embed="rId9"/>
                <a:stretch>
                  <a:fillRect/>
                </a:stretch>
              </p:blipFill>
              <p:spPr>
                <a:xfrm>
                  <a:off x="9112788" y="6136427"/>
                  <a:ext cx="432000" cy="432000"/>
                </a:xfrm>
                <a:prstGeom prst="rect">
                  <a:avLst/>
                </a:prstGeom>
              </p:spPr>
            </p:pic>
            <p:pic>
              <p:nvPicPr>
                <p:cNvPr id="17" name="Picture 16">
                  <a:extLst>
                    <a:ext uri="{FF2B5EF4-FFF2-40B4-BE49-F238E27FC236}">
                      <a16:creationId xmlns:a16="http://schemas.microsoft.com/office/drawing/2014/main" id="{512D14FA-6779-548F-628C-288F18D3397F}"/>
                    </a:ext>
                  </a:extLst>
                </p:cNvPr>
                <p:cNvPicPr>
                  <a:picLocks noChangeAspect="1"/>
                </p:cNvPicPr>
                <p:nvPr/>
              </p:nvPicPr>
              <p:blipFill>
                <a:blip r:embed="rId10"/>
                <a:srcRect t="18713" b="21498"/>
                <a:stretch/>
              </p:blipFill>
              <p:spPr>
                <a:xfrm>
                  <a:off x="10505920" y="6136427"/>
                  <a:ext cx="722532" cy="432000"/>
                </a:xfrm>
                <a:prstGeom prst="rect">
                  <a:avLst/>
                </a:prstGeom>
              </p:spPr>
            </p:pic>
            <p:pic>
              <p:nvPicPr>
                <p:cNvPr id="18" name="Picture 17">
                  <a:extLst>
                    <a:ext uri="{FF2B5EF4-FFF2-40B4-BE49-F238E27FC236}">
                      <a16:creationId xmlns:a16="http://schemas.microsoft.com/office/drawing/2014/main" id="{4AC70360-307D-E620-F51C-7BFB1C1A5915}"/>
                    </a:ext>
                  </a:extLst>
                </p:cNvPr>
                <p:cNvPicPr>
                  <a:picLocks noChangeAspect="1"/>
                </p:cNvPicPr>
                <p:nvPr/>
              </p:nvPicPr>
              <p:blipFill>
                <a:blip r:embed="rId11"/>
                <a:stretch>
                  <a:fillRect/>
                </a:stretch>
              </p:blipFill>
              <p:spPr>
                <a:xfrm>
                  <a:off x="11324302" y="6136427"/>
                  <a:ext cx="432000" cy="432000"/>
                </a:xfrm>
                <a:prstGeom prst="rect">
                  <a:avLst/>
                </a:prstGeom>
              </p:spPr>
            </p:pic>
            <p:pic>
              <p:nvPicPr>
                <p:cNvPr id="19" name="Picture 18">
                  <a:extLst>
                    <a:ext uri="{FF2B5EF4-FFF2-40B4-BE49-F238E27FC236}">
                      <a16:creationId xmlns:a16="http://schemas.microsoft.com/office/drawing/2014/main" id="{FCADE899-DA06-E970-2045-60466112BB6F}"/>
                    </a:ext>
                  </a:extLst>
                </p:cNvPr>
                <p:cNvPicPr>
                  <a:picLocks noChangeAspect="1"/>
                </p:cNvPicPr>
                <p:nvPr/>
              </p:nvPicPr>
              <p:blipFill>
                <a:blip r:embed="rId12"/>
                <a:srcRect t="26170" b="31721"/>
                <a:stretch/>
              </p:blipFill>
              <p:spPr>
                <a:xfrm>
                  <a:off x="9640641" y="6190427"/>
                  <a:ext cx="769425" cy="324000"/>
                </a:xfrm>
                <a:prstGeom prst="rect">
                  <a:avLst/>
                </a:prstGeom>
              </p:spPr>
            </p:pic>
            <p:pic>
              <p:nvPicPr>
                <p:cNvPr id="20" name="Picture 19">
                  <a:extLst>
                    <a:ext uri="{FF2B5EF4-FFF2-40B4-BE49-F238E27FC236}">
                      <a16:creationId xmlns:a16="http://schemas.microsoft.com/office/drawing/2014/main" id="{95FD0B1E-8997-A914-BA6E-0CB36228DFCA}"/>
                    </a:ext>
                  </a:extLst>
                </p:cNvPr>
                <p:cNvPicPr>
                  <a:picLocks noChangeAspect="1"/>
                </p:cNvPicPr>
                <p:nvPr/>
              </p:nvPicPr>
              <p:blipFill>
                <a:blip r:embed="rId13"/>
                <a:stretch>
                  <a:fillRect/>
                </a:stretch>
              </p:blipFill>
              <p:spPr>
                <a:xfrm>
                  <a:off x="7673951" y="6136427"/>
                  <a:ext cx="717517" cy="432000"/>
                </a:xfrm>
                <a:prstGeom prst="rect">
                  <a:avLst/>
                </a:prstGeom>
              </p:spPr>
            </p:pic>
          </p:grpSp>
        </p:grpSp>
      </p:grpSp>
    </p:spTree>
    <p:extLst>
      <p:ext uri="{BB962C8B-B14F-4D97-AF65-F5344CB8AC3E}">
        <p14:creationId xmlns:p14="http://schemas.microsoft.com/office/powerpoint/2010/main" val="3454983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888DA-E399-8E2E-0A79-BE5BB3255CF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37091D38-2B5E-EB8B-283F-97247FFAB5D5}"/>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bg1"/>
                </a:solidFill>
                <a:latin typeface="Arial Rounded MT Bold"/>
              </a:rPr>
              <a:t>Theme: Impact</a:t>
            </a:r>
            <a:endParaRPr kumimoji="0" lang="en-GB" sz="2400" b="0" i="0" u="none" strike="noStrike" kern="0" cap="none" spc="0" normalizeH="0" baseline="0" noProof="0" dirty="0">
              <a:ln>
                <a:noFill/>
              </a:ln>
              <a:solidFill>
                <a:schemeClr val="bg1"/>
              </a:solidFill>
              <a:effectLst/>
              <a:uLnTx/>
              <a:uFillTx/>
              <a:latin typeface="Arial Rounded MT Bold" panose="020F0704030504030204" pitchFamily="34" charset="0"/>
              <a:cs typeface="Arial"/>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23500"/>
            <a:ext cx="9144000" cy="432000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endParaRPr lang="en-GB" sz="1400" dirty="0">
              <a:solidFill>
                <a:prstClr val="black"/>
              </a:solidFill>
              <a:latin typeface="Arial"/>
              <a:ea typeface="Times New Roman" panose="02020603050405020304" pitchFamily="18" charset="0"/>
              <a:cs typeface="Arial"/>
            </a:endParaRPr>
          </a:p>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lang="en-GB" sz="1400" dirty="0">
                <a:solidFill>
                  <a:prstClr val="black"/>
                </a:solidFill>
                <a:latin typeface="Arial"/>
                <a:ea typeface="Times New Roman" panose="02020603050405020304" pitchFamily="18" charset="0"/>
                <a:cs typeface="Arial"/>
              </a:rPr>
              <a:t>The theme of AiG Month is </a:t>
            </a:r>
            <a:r>
              <a:rPr lang="en-GB" sz="1400" b="1" dirty="0">
                <a:solidFill>
                  <a:prstClr val="black"/>
                </a:solidFill>
                <a:latin typeface="Arial"/>
                <a:ea typeface="Times New Roman" panose="02020603050405020304" pitchFamily="18" charset="0"/>
                <a:cs typeface="Arial"/>
              </a:rPr>
              <a:t>impact</a:t>
            </a:r>
            <a:endParaRPr lang="en-GB" sz="1400" b="1" dirty="0">
              <a:solidFill>
                <a:prstClr val="black"/>
              </a:solidFill>
              <a:latin typeface="Arial" panose="020B0604020202020204" pitchFamily="34" charset="0"/>
              <a:ea typeface="Times New Roman" panose="02020603050405020304" pitchFamily="18" charset="0"/>
            </a:endParaRPr>
          </a:p>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lang="en-GB" sz="1400" dirty="0">
                <a:solidFill>
                  <a:prstClr val="black"/>
                </a:solidFill>
                <a:latin typeface="Arial" panose="020B0604020202020204" pitchFamily="34" charset="0"/>
                <a:ea typeface="Times New Roman" panose="02020603050405020304" pitchFamily="18" charset="0"/>
              </a:rPr>
              <a:t>AiG Month will focus on:</a:t>
            </a:r>
            <a:endParaRPr kumimoji="0" lang="en-GB" sz="140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a:lnSpc>
                <a:spcPct val="107000"/>
              </a:lnSpc>
              <a:spcBef>
                <a:spcPts val="0"/>
              </a:spcBef>
              <a:buFont typeface="Wingdings" panose="05000000000000000000" pitchFamily="2" charset="2"/>
              <a:buChar char="§"/>
            </a:pPr>
            <a:r>
              <a:rPr lang="en-GB" sz="1400" dirty="0">
                <a:solidFill>
                  <a:schemeClr val="tx1"/>
                </a:solidFill>
                <a:latin typeface="Arial"/>
                <a:ea typeface="Times New Roman" panose="02020603050405020304" pitchFamily="18" charset="0"/>
                <a:cs typeface="Arial"/>
              </a:rPr>
              <a:t>Making a positive impact across government</a:t>
            </a:r>
            <a:endParaRPr lang="en-GB" dirty="0">
              <a:solidFill>
                <a:schemeClr val="tx1"/>
              </a:solidFill>
              <a:latin typeface="Arial"/>
              <a:ea typeface="Times New Roman" panose="02020603050405020304" pitchFamily="18" charset="0"/>
            </a:endParaRPr>
          </a:p>
          <a:p>
            <a:pPr>
              <a:lnSpc>
                <a:spcPct val="107000"/>
              </a:lnSpc>
              <a:spcBef>
                <a:spcPts val="0"/>
              </a:spcBef>
              <a:buFont typeface="Wingdings" panose="05000000000000000000" pitchFamily="2" charset="2"/>
              <a:buChar char="§"/>
            </a:pPr>
            <a:r>
              <a:rPr lang="en-GB" sz="1400" dirty="0">
                <a:solidFill>
                  <a:schemeClr val="tx1"/>
                </a:solidFill>
                <a:latin typeface="Arial"/>
                <a:ea typeface="Times New Roman" panose="02020603050405020304" pitchFamily="18" charset="0"/>
                <a:cs typeface="Arial"/>
              </a:rPr>
              <a:t>Helping government make informed, evidence-based decisions</a:t>
            </a:r>
            <a:endParaRPr lang="en-GB" dirty="0">
              <a:solidFill>
                <a:schemeClr val="tx1"/>
              </a:solidFill>
            </a:endParaRPr>
          </a:p>
          <a:p>
            <a:pPr>
              <a:lnSpc>
                <a:spcPct val="107000"/>
              </a:lnSpc>
              <a:spcBef>
                <a:spcPts val="0"/>
              </a:spcBef>
              <a:buFont typeface="Wingdings" panose="05000000000000000000" pitchFamily="2" charset="2"/>
              <a:buChar char="§"/>
            </a:pPr>
            <a:r>
              <a:rPr lang="en-GB" sz="1400" dirty="0">
                <a:solidFill>
                  <a:schemeClr val="tx1"/>
                </a:solidFill>
                <a:latin typeface="Arial"/>
                <a:ea typeface="Times New Roman" panose="02020603050405020304" pitchFamily="18" charset="0"/>
                <a:cs typeface="Arial"/>
              </a:rPr>
              <a:t>Communicating the results of your analysis effectively to</a:t>
            </a:r>
            <a:r>
              <a:rPr lang="en-GB" sz="1400" dirty="0">
                <a:solidFill>
                  <a:schemeClr val="tx1"/>
                </a:solidFill>
                <a:effectLst/>
                <a:latin typeface="Arial"/>
                <a:ea typeface="Times New Roman" panose="02020603050405020304" pitchFamily="18" charset="0"/>
                <a:cs typeface="Arial"/>
              </a:rPr>
              <a:t> </a:t>
            </a:r>
            <a:r>
              <a:rPr lang="en-GB" sz="1400" dirty="0">
                <a:solidFill>
                  <a:schemeClr val="tx1"/>
                </a:solidFill>
                <a:latin typeface="Arial"/>
                <a:ea typeface="Times New Roman" panose="02020603050405020304" pitchFamily="18" charset="0"/>
                <a:cs typeface="Arial"/>
              </a:rPr>
              <a:t>influence different</a:t>
            </a:r>
            <a:r>
              <a:rPr lang="en-GB" sz="1400" dirty="0">
                <a:solidFill>
                  <a:schemeClr val="tx1"/>
                </a:solidFill>
                <a:effectLst/>
                <a:latin typeface="Arial"/>
                <a:ea typeface="Times New Roman" panose="02020603050405020304" pitchFamily="18" charset="0"/>
                <a:cs typeface="Arial"/>
              </a:rPr>
              <a:t> audiences, such as Policy Profession</a:t>
            </a:r>
            <a:r>
              <a:rPr lang="en-GB" sz="1400" dirty="0">
                <a:solidFill>
                  <a:schemeClr val="tx1"/>
                </a:solidFill>
                <a:latin typeface="Arial"/>
                <a:ea typeface="Times New Roman" panose="02020603050405020304" pitchFamily="18" charset="0"/>
                <a:cs typeface="Arial"/>
              </a:rPr>
              <a:t>, </a:t>
            </a:r>
            <a:r>
              <a:rPr lang="en-GB" sz="1400" dirty="0">
                <a:solidFill>
                  <a:schemeClr val="tx1"/>
                </a:solidFill>
                <a:effectLst/>
                <a:latin typeface="Arial"/>
                <a:ea typeface="Times New Roman" panose="02020603050405020304" pitchFamily="18" charset="0"/>
                <a:cs typeface="Arial"/>
              </a:rPr>
              <a:t>Operational Delivery Profession colleagues, Ministers, or </a:t>
            </a:r>
            <a:r>
              <a:rPr lang="en-GB" sz="1400" dirty="0">
                <a:solidFill>
                  <a:schemeClr val="tx1"/>
                </a:solidFill>
                <a:latin typeface="Arial"/>
                <a:ea typeface="Times New Roman" panose="02020603050405020304" pitchFamily="18" charset="0"/>
                <a:cs typeface="Arial"/>
              </a:rPr>
              <a:t>even the</a:t>
            </a:r>
            <a:r>
              <a:rPr lang="en-GB" sz="1400" dirty="0">
                <a:solidFill>
                  <a:schemeClr val="tx1"/>
                </a:solidFill>
                <a:effectLst/>
                <a:latin typeface="Arial"/>
                <a:ea typeface="Times New Roman" panose="02020603050405020304" pitchFamily="18" charset="0"/>
                <a:cs typeface="Arial"/>
              </a:rPr>
              <a:t> general </a:t>
            </a:r>
            <a:r>
              <a:rPr lang="en-GB" sz="1400" dirty="0">
                <a:solidFill>
                  <a:schemeClr val="tx1"/>
                </a:solidFill>
                <a:latin typeface="Arial"/>
                <a:ea typeface="Times New Roman" panose="02020603050405020304" pitchFamily="18" charset="0"/>
                <a:cs typeface="Arial"/>
              </a:rPr>
              <a:t>p</a:t>
            </a:r>
            <a:r>
              <a:rPr lang="en-GB" sz="1400" dirty="0">
                <a:solidFill>
                  <a:schemeClr val="tx1"/>
                </a:solidFill>
                <a:effectLst/>
                <a:latin typeface="Arial"/>
                <a:ea typeface="Times New Roman" panose="02020603050405020304" pitchFamily="18" charset="0"/>
                <a:cs typeface="Arial"/>
              </a:rPr>
              <a:t>ublic</a:t>
            </a:r>
            <a:endParaRPr lang="en-GB" dirty="0">
              <a:solidFill>
                <a:schemeClr val="tx1"/>
              </a:solidFill>
            </a:endParaRPr>
          </a:p>
          <a:p>
            <a:pPr>
              <a:lnSpc>
                <a:spcPct val="107000"/>
              </a:lnSpc>
              <a:spcBef>
                <a:spcPts val="0"/>
              </a:spcBef>
              <a:buFont typeface="Wingdings" panose="05000000000000000000" pitchFamily="2" charset="2"/>
              <a:buChar char="§"/>
            </a:pPr>
            <a:r>
              <a:rPr lang="en-GB" sz="1400" dirty="0">
                <a:solidFill>
                  <a:schemeClr val="tx1"/>
                </a:solidFill>
                <a:latin typeface="Arial"/>
                <a:ea typeface="Times New Roman" panose="02020603050405020304" pitchFamily="18" charset="0"/>
                <a:cs typeface="Arial"/>
              </a:rPr>
              <a:t>And much more!</a:t>
            </a:r>
          </a:p>
          <a:p>
            <a:pPr marL="114300" indent="0">
              <a:lnSpc>
                <a:spcPct val="107000"/>
              </a:lnSpc>
              <a:spcAft>
                <a:spcPts val="800"/>
              </a:spcAft>
              <a:buNone/>
            </a:pPr>
            <a:r>
              <a:rPr lang="en-GB" sz="1400" dirty="0">
                <a:solidFill>
                  <a:prstClr val="black"/>
                </a:solidFill>
                <a:latin typeface="Arial" panose="020B0604020202020204" pitchFamily="34" charset="0"/>
                <a:ea typeface="Times New Roman" panose="02020603050405020304" pitchFamily="18" charset="0"/>
              </a:rPr>
              <a:t>Learn directly from a diverse range of </a:t>
            </a: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government analysts (and speakers from the outside world), access exclusive Learning and Development (L&amp;D) resources and blogs, or </a:t>
            </a:r>
            <a:r>
              <a:rPr lang="en-GB" sz="1400" dirty="0">
                <a:solidFill>
                  <a:prstClr val="black"/>
                </a:solidFill>
                <a:latin typeface="Arial" panose="020B0604020202020204" pitchFamily="34" charset="0"/>
                <a:ea typeface="Times New Roman" panose="02020603050405020304" pitchFamily="18" charset="0"/>
              </a:rPr>
              <a:t>get involved in an interactive session…  </a:t>
            </a: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D2331695-E80D-18E5-D18C-6D0F244A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rcRect/>
          <a:stretch/>
        </p:blipFill>
        <p:spPr>
          <a:xfrm>
            <a:off x="8132831" y="157757"/>
            <a:ext cx="875675" cy="900000"/>
          </a:xfrm>
          <a:prstGeom prst="rect">
            <a:avLst/>
          </a:prstGeom>
        </p:spPr>
      </p:pic>
      <p:grpSp>
        <p:nvGrpSpPr>
          <p:cNvPr id="5" name="Group 4"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F6AB854A-FAF2-037A-9541-7B70A573CE8A}"/>
              </a:ext>
            </a:extLst>
          </p:cNvPr>
          <p:cNvGrpSpPr>
            <a:grpSpLocks noGrp="1" noUngrp="1" noRot="1" noMove="1" noResize="1"/>
          </p:cNvGrpSpPr>
          <p:nvPr/>
        </p:nvGrpSpPr>
        <p:grpSpPr>
          <a:xfrm>
            <a:off x="1" y="4333504"/>
            <a:ext cx="9144001" cy="824759"/>
            <a:chOff x="0" y="5778000"/>
            <a:chExt cx="12192001" cy="1099677"/>
          </a:xfrm>
        </p:grpSpPr>
        <p:grpSp>
          <p:nvGrpSpPr>
            <p:cNvPr id="8" name="Group 7">
              <a:extLst>
                <a:ext uri="{FF2B5EF4-FFF2-40B4-BE49-F238E27FC236}">
                  <a16:creationId xmlns:a16="http://schemas.microsoft.com/office/drawing/2014/main" id="{36F865F3-8D34-D18F-06A5-DABC66B2B553}"/>
                </a:ext>
              </a:extLst>
            </p:cNvPr>
            <p:cNvGrpSpPr>
              <a:grpSpLocks noGrp="1" noUngrp="1" noRot="1" noMove="1" noResize="1"/>
            </p:cNvGrpSpPr>
            <p:nvPr/>
          </p:nvGrpSpPr>
          <p:grpSpPr>
            <a:xfrm>
              <a:off x="0" y="5778000"/>
              <a:ext cx="12192001" cy="1099677"/>
              <a:chOff x="0" y="5749933"/>
              <a:chExt cx="12192001" cy="1099677"/>
            </a:xfrm>
          </p:grpSpPr>
          <p:sp>
            <p:nvSpPr>
              <p:cNvPr id="20" name="Rectangle 19">
                <a:extLst>
                  <a:ext uri="{FF2B5EF4-FFF2-40B4-BE49-F238E27FC236}">
                    <a16:creationId xmlns:a16="http://schemas.microsoft.com/office/drawing/2014/main" id="{610D90F5-D3C7-84AE-AB60-97A8D0DB710E}"/>
                  </a:ext>
                </a:extLst>
              </p:cNvPr>
              <p:cNvSpPr>
                <a:spLocks noGrp="1" noRot="1" noMove="1" noResize="1" noEditPoints="1" noAdjustHandles="1" noChangeArrowheads="1" noChangeShapeType="1"/>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sp>
            <p:nvSpPr>
              <p:cNvPr id="21" name="Rectangle 20">
                <a:extLst>
                  <a:ext uri="{FF2B5EF4-FFF2-40B4-BE49-F238E27FC236}">
                    <a16:creationId xmlns:a16="http://schemas.microsoft.com/office/drawing/2014/main" id="{404BD5B3-A78C-E30A-0A99-B8433178D254}"/>
                  </a:ext>
                </a:extLst>
              </p:cNvPr>
              <p:cNvSpPr>
                <a:spLocks noGrp="1" noRot="1" noMove="1" noResize="1" noEditPoints="1" noAdjustHandles="1" noChangeArrowheads="1" noChangeShapeType="1"/>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grpSp>
        <p:grpSp>
          <p:nvGrpSpPr>
            <p:cNvPr id="9" name="Group 8">
              <a:extLst>
                <a:ext uri="{FF2B5EF4-FFF2-40B4-BE49-F238E27FC236}">
                  <a16:creationId xmlns:a16="http://schemas.microsoft.com/office/drawing/2014/main" id="{F803F20E-9C43-5B10-B49B-C4E5445F10C3}"/>
                </a:ext>
              </a:extLst>
            </p:cNvPr>
            <p:cNvGrpSpPr>
              <a:grpSpLocks noGrp="1" noUngrp="1" noRot="1" noMove="1" noResize="1"/>
            </p:cNvGrpSpPr>
            <p:nvPr/>
          </p:nvGrpSpPr>
          <p:grpSpPr>
            <a:xfrm>
              <a:off x="381698" y="5920244"/>
              <a:ext cx="11428604" cy="834672"/>
              <a:chOff x="327698" y="5920244"/>
              <a:chExt cx="11428604" cy="834672"/>
            </a:xfrm>
          </p:grpSpPr>
          <p:sp>
            <p:nvSpPr>
              <p:cNvPr id="10" name="TextBox 9">
                <a:extLst>
                  <a:ext uri="{FF2B5EF4-FFF2-40B4-BE49-F238E27FC236}">
                    <a16:creationId xmlns:a16="http://schemas.microsoft.com/office/drawing/2014/main" id="{9D935901-8F47-56E5-73A9-D012ADCC0D18}"/>
                  </a:ext>
                </a:extLst>
              </p:cNvPr>
              <p:cNvSpPr txBox="1">
                <a:spLocks noGrp="1" noRot="1" noMove="1" noResize="1" noEditPoints="1" noAdjustHandles="1" noChangeArrowheads="1" noChangeShapeType="1"/>
              </p:cNvSpPr>
              <p:nvPr/>
            </p:nvSpPr>
            <p:spPr>
              <a:xfrm>
                <a:off x="867698" y="5920244"/>
                <a:ext cx="6130363" cy="834672"/>
              </a:xfrm>
              <a:prstGeom prst="rect">
                <a:avLst/>
              </a:prstGeom>
              <a:noFill/>
            </p:spPr>
            <p:txBody>
              <a:bodyPr wrap="square" rtlCol="0">
                <a:spAutoFit/>
              </a:bodyPr>
              <a:lstStyle/>
              <a:p>
                <a:pPr marL="114294" defTabSz="914355">
                  <a:lnSpc>
                    <a:spcPct val="107000"/>
                  </a:lnSpc>
                  <a:buClr>
                    <a:srgbClr val="FF6900"/>
                  </a:buClr>
                  <a:buSzPts val="1800"/>
                  <a:defRPr/>
                </a:pPr>
                <a:r>
                  <a:rPr lang="en-GB" sz="825">
                    <a:ea typeface="+mn-ea"/>
                  </a:rPr>
                  <a: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11" name="Picture 10" descr="A blue and orange logo&#10;&#10;Description automatically generated">
                <a:extLst>
                  <a:ext uri="{FF2B5EF4-FFF2-40B4-BE49-F238E27FC236}">
                    <a16:creationId xmlns:a16="http://schemas.microsoft.com/office/drawing/2014/main" id="{04A07C08-E7EB-6CE4-406B-1A7047E9057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12" name="Group 11">
                <a:extLst>
                  <a:ext uri="{FF2B5EF4-FFF2-40B4-BE49-F238E27FC236}">
                    <a16:creationId xmlns:a16="http://schemas.microsoft.com/office/drawing/2014/main" id="{6B07A0C6-38B5-1031-26B7-E5C0F76D8D17}"/>
                  </a:ext>
                </a:extLst>
              </p:cNvPr>
              <p:cNvGrpSpPr>
                <a:grpSpLocks noGrp="1" noUngrp="1" noRot="1" noMove="1" noResize="1"/>
              </p:cNvGrpSpPr>
              <p:nvPr/>
            </p:nvGrpSpPr>
            <p:grpSpPr>
              <a:xfrm>
                <a:off x="7075328" y="6121677"/>
                <a:ext cx="4680974" cy="432000"/>
                <a:chOff x="7075328" y="6136427"/>
                <a:chExt cx="4680974" cy="432000"/>
              </a:xfrm>
            </p:grpSpPr>
            <p:pic>
              <p:nvPicPr>
                <p:cNvPr id="13" name="Picture 12">
                  <a:extLst>
                    <a:ext uri="{FF2B5EF4-FFF2-40B4-BE49-F238E27FC236}">
                      <a16:creationId xmlns:a16="http://schemas.microsoft.com/office/drawing/2014/main" id="{CAB4404C-59A7-EDF9-97B8-3D426701A3C3}"/>
                    </a:ext>
                  </a:extLst>
                </p:cNvPr>
                <p:cNvPicPr>
                  <a:picLocks noGrp="1" noRot="1" noChangeAspect="1" noMove="1" noResize="1" noEditPoints="1" noAdjustHandles="1" noChangeArrowheads="1" noChangeShapeType="1" noCrop="1"/>
                </p:cNvPicPr>
                <p:nvPr/>
              </p:nvPicPr>
              <p:blipFill>
                <a:blip r:embed="rId6"/>
                <a:stretch>
                  <a:fillRect/>
                </a:stretch>
              </p:blipFill>
              <p:spPr>
                <a:xfrm>
                  <a:off x="7075328" y="6136427"/>
                  <a:ext cx="502771" cy="432000"/>
                </a:xfrm>
                <a:prstGeom prst="rect">
                  <a:avLst/>
                </a:prstGeom>
              </p:spPr>
            </p:pic>
            <p:pic>
              <p:nvPicPr>
                <p:cNvPr id="14" name="Picture 13">
                  <a:extLst>
                    <a:ext uri="{FF2B5EF4-FFF2-40B4-BE49-F238E27FC236}">
                      <a16:creationId xmlns:a16="http://schemas.microsoft.com/office/drawing/2014/main" id="{415B572D-DE0B-5096-9BAE-6C8D328C209A}"/>
                    </a:ext>
                  </a:extLst>
                </p:cNvPr>
                <p:cNvPicPr>
                  <a:picLocks noGrp="1" noRot="1" noChangeAspect="1" noMove="1" noResize="1" noEditPoints="1" noAdjustHandles="1" noChangeArrowheads="1" noChangeShapeType="1" noCrop="1"/>
                </p:cNvPicPr>
                <p:nvPr/>
              </p:nvPicPr>
              <p:blipFill>
                <a:blip r:embed="rId7"/>
                <a:stretch>
                  <a:fillRect/>
                </a:stretch>
              </p:blipFill>
              <p:spPr>
                <a:xfrm>
                  <a:off x="8487320" y="6136427"/>
                  <a:ext cx="529615" cy="432000"/>
                </a:xfrm>
                <a:prstGeom prst="rect">
                  <a:avLst/>
                </a:prstGeom>
              </p:spPr>
            </p:pic>
            <p:pic>
              <p:nvPicPr>
                <p:cNvPr id="15" name="Picture 14">
                  <a:extLst>
                    <a:ext uri="{FF2B5EF4-FFF2-40B4-BE49-F238E27FC236}">
                      <a16:creationId xmlns:a16="http://schemas.microsoft.com/office/drawing/2014/main" id="{E4038B19-CB6C-6C93-A94D-2D7E4705D955}"/>
                    </a:ext>
                  </a:extLst>
                </p:cNvPr>
                <p:cNvPicPr>
                  <a:picLocks noGrp="1" noRot="1" noChangeAspect="1" noMove="1" noResize="1" noEditPoints="1" noAdjustHandles="1" noChangeArrowheads="1" noChangeShapeType="1" noCrop="1"/>
                </p:cNvPicPr>
                <p:nvPr/>
              </p:nvPicPr>
              <p:blipFill>
                <a:blip r:embed="rId8"/>
                <a:stretch>
                  <a:fillRect/>
                </a:stretch>
              </p:blipFill>
              <p:spPr>
                <a:xfrm>
                  <a:off x="9112788" y="6136427"/>
                  <a:ext cx="432000" cy="432000"/>
                </a:xfrm>
                <a:prstGeom prst="rect">
                  <a:avLst/>
                </a:prstGeom>
              </p:spPr>
            </p:pic>
            <p:pic>
              <p:nvPicPr>
                <p:cNvPr id="16" name="Picture 15">
                  <a:extLst>
                    <a:ext uri="{FF2B5EF4-FFF2-40B4-BE49-F238E27FC236}">
                      <a16:creationId xmlns:a16="http://schemas.microsoft.com/office/drawing/2014/main" id="{7191D8BA-756D-9162-4629-316673587BC3}"/>
                    </a:ext>
                  </a:extLst>
                </p:cNvPr>
                <p:cNvPicPr>
                  <a:picLocks noGrp="1" noRot="1" noChangeAspect="1" noMove="1" noResize="1" noEditPoints="1" noAdjustHandles="1" noChangeArrowheads="1" noChangeShapeType="1" noCrop="1"/>
                </p:cNvPicPr>
                <p:nvPr/>
              </p:nvPicPr>
              <p:blipFill>
                <a:blip r:embed="rId9"/>
                <a:srcRect t="18713" b="21498"/>
                <a:stretch/>
              </p:blipFill>
              <p:spPr>
                <a:xfrm>
                  <a:off x="10505920" y="6136427"/>
                  <a:ext cx="722532" cy="432000"/>
                </a:xfrm>
                <a:prstGeom prst="rect">
                  <a:avLst/>
                </a:prstGeom>
              </p:spPr>
            </p:pic>
            <p:pic>
              <p:nvPicPr>
                <p:cNvPr id="17" name="Picture 16">
                  <a:extLst>
                    <a:ext uri="{FF2B5EF4-FFF2-40B4-BE49-F238E27FC236}">
                      <a16:creationId xmlns:a16="http://schemas.microsoft.com/office/drawing/2014/main" id="{4828BEF8-0662-C686-0DAB-BCCD10ADEE5C}"/>
                    </a:ext>
                  </a:extLst>
                </p:cNvPr>
                <p:cNvPicPr>
                  <a:picLocks noGrp="1" noRot="1" noChangeAspect="1" noMove="1" noResize="1" noEditPoints="1" noAdjustHandles="1" noChangeArrowheads="1" noChangeShapeType="1" noCrop="1"/>
                </p:cNvPicPr>
                <p:nvPr/>
              </p:nvPicPr>
              <p:blipFill>
                <a:blip r:embed="rId10"/>
                <a:stretch>
                  <a:fillRect/>
                </a:stretch>
              </p:blipFill>
              <p:spPr>
                <a:xfrm>
                  <a:off x="11324302" y="6136427"/>
                  <a:ext cx="432000" cy="432000"/>
                </a:xfrm>
                <a:prstGeom prst="rect">
                  <a:avLst/>
                </a:prstGeom>
              </p:spPr>
            </p:pic>
            <p:pic>
              <p:nvPicPr>
                <p:cNvPr id="18" name="Picture 17">
                  <a:extLst>
                    <a:ext uri="{FF2B5EF4-FFF2-40B4-BE49-F238E27FC236}">
                      <a16:creationId xmlns:a16="http://schemas.microsoft.com/office/drawing/2014/main" id="{CB3872B9-37BC-75FC-319C-E43B54174F17}"/>
                    </a:ext>
                  </a:extLst>
                </p:cNvPr>
                <p:cNvPicPr>
                  <a:picLocks noGrp="1" noRot="1" noChangeAspect="1" noMove="1" noResize="1" noEditPoints="1" noAdjustHandles="1" noChangeArrowheads="1" noChangeShapeType="1" noCrop="1"/>
                </p:cNvPicPr>
                <p:nvPr/>
              </p:nvPicPr>
              <p:blipFill>
                <a:blip r:embed="rId11"/>
                <a:srcRect t="26170" b="31721"/>
                <a:stretch/>
              </p:blipFill>
              <p:spPr>
                <a:xfrm>
                  <a:off x="9640641" y="6190427"/>
                  <a:ext cx="769425" cy="324000"/>
                </a:xfrm>
                <a:prstGeom prst="rect">
                  <a:avLst/>
                </a:prstGeom>
              </p:spPr>
            </p:pic>
            <p:pic>
              <p:nvPicPr>
                <p:cNvPr id="19" name="Picture 18">
                  <a:extLst>
                    <a:ext uri="{FF2B5EF4-FFF2-40B4-BE49-F238E27FC236}">
                      <a16:creationId xmlns:a16="http://schemas.microsoft.com/office/drawing/2014/main" id="{1E773B36-85FF-ECF1-2BE8-DF49DDA7F4E3}"/>
                    </a:ext>
                  </a:extLst>
                </p:cNvPr>
                <p:cNvPicPr>
                  <a:picLocks noGrp="1" noRot="1" noChangeAspect="1" noMove="1" noResize="1" noEditPoints="1" noAdjustHandles="1" noChangeArrowheads="1" noChangeShapeType="1" noCrop="1"/>
                </p:cNvPicPr>
                <p:nvPr/>
              </p:nvPicPr>
              <p:blipFill>
                <a:blip r:embed="rId12"/>
                <a:stretch>
                  <a:fillRect/>
                </a:stretch>
              </p:blipFill>
              <p:spPr>
                <a:xfrm>
                  <a:off x="7673951" y="6136427"/>
                  <a:ext cx="717517" cy="432000"/>
                </a:xfrm>
                <a:prstGeom prst="rect">
                  <a:avLst/>
                </a:prstGeom>
              </p:spPr>
            </p:pic>
          </p:grpSp>
        </p:grpSp>
      </p:grpSp>
      <p:pic>
        <p:nvPicPr>
          <p:cNvPr id="3" name="Graphic 2">
            <a:extLst>
              <a:ext uri="{FF2B5EF4-FFF2-40B4-BE49-F238E27FC236}">
                <a16:creationId xmlns:a16="http://schemas.microsoft.com/office/drawing/2014/main" id="{E0B4689A-20A7-896C-F006-6BCDDF6B6D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3">
            <a:extLst>
              <a:ext uri="{96DAC541-7B7A-43D3-8B79-37D633B846F1}">
                <asvg:svgBlip xmlns:asvg="http://schemas.microsoft.com/office/drawing/2016/SVG/main" r:embed="rId14"/>
              </a:ext>
            </a:extLst>
          </a:blip>
          <a:stretch>
            <a:fillRect/>
          </a:stretch>
        </p:blipFill>
        <p:spPr>
          <a:xfrm>
            <a:off x="5957093" y="1285165"/>
            <a:ext cx="1080000" cy="1080000"/>
          </a:xfrm>
          <a:prstGeom prst="rect">
            <a:avLst/>
          </a:prstGeom>
          <a:scene3d>
            <a:camera prst="perspectiveRight"/>
            <a:lightRig rig="threePt" dir="t"/>
          </a:scene3d>
        </p:spPr>
      </p:pic>
    </p:spTree>
    <p:extLst>
      <p:ext uri="{BB962C8B-B14F-4D97-AF65-F5344CB8AC3E}">
        <p14:creationId xmlns:p14="http://schemas.microsoft.com/office/powerpoint/2010/main" val="1243863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2A1C7F-528B-95FE-AADB-CF0083A8020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TextBox 13">
            <a:extLst>
              <a:ext uri="{FF2B5EF4-FFF2-40B4-BE49-F238E27FC236}">
                <a16:creationId xmlns:a16="http://schemas.microsoft.com/office/drawing/2014/main" id="{D5EB9EDE-5531-A260-8AA5-4AC290B2CCAD}"/>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solidFill>
                  <a:schemeClr val="bg1"/>
                </a:solidFill>
              </a:rPr>
              <a:t>A message from Sir Ian Diamond</a:t>
            </a:r>
            <a:endParaRPr kumimoji="0" lang="en-GB" sz="2400" b="0" i="0" u="none" strike="noStrike" kern="0" cap="none" spc="0" normalizeH="0" baseline="0" noProof="0" dirty="0">
              <a:ln>
                <a:noFill/>
              </a:ln>
              <a:solidFill>
                <a:schemeClr val="bg1"/>
              </a:solidFill>
              <a:effectLst/>
              <a:uLnTx/>
              <a:uFillTx/>
              <a:latin typeface="Arial Rounded MT Bold" panose="020F0704030504030204" pitchFamily="34" charset="0"/>
              <a:cs typeface="Arial"/>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2322000" y="867042"/>
            <a:ext cx="6822000" cy="4276457"/>
          </a:xfrm>
          <a:prstGeom prst="round2DiagRect">
            <a:avLst/>
          </a:prstGeom>
          <a:solidFill>
            <a:schemeClr val="bg1"/>
          </a:solidFill>
        </p:spPr>
        <p:txBody>
          <a:bodyPr spcFirstLastPara="1" vert="horz" wrap="square" lIns="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kumimoji="0" lang="en-GB" sz="1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r>
              <a:rPr lang="en-GB" sz="1200" dirty="0">
                <a:solidFill>
                  <a:schemeClr val="tx1"/>
                </a:solidFill>
                <a:latin typeface="Arial" panose="020B0604020202020204" pitchFamily="34" charset="0"/>
                <a:ea typeface="Times New Roman" panose="02020603050405020304" pitchFamily="18" charset="0"/>
              </a:rPr>
              <a:t>As Head of the Analysis Function I’m now very much looking forward to Analysis in Government (AiG) Month returning once again.  </a:t>
            </a:r>
          </a:p>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lang="en-GB" sz="1200" dirty="0">
                <a:solidFill>
                  <a:schemeClr val="tx1"/>
                </a:solidFill>
                <a:latin typeface="Arial" panose="020B0604020202020204" pitchFamily="34" charset="0"/>
                <a:ea typeface="Times New Roman" panose="02020603050405020304" pitchFamily="18" charset="0"/>
              </a:rPr>
              <a:t>Throughout May analysts from across government will share their skills and experiences in live virtual sessions, demonstrations, and presentations.  I’m excited that this year’s theme is “Impact”.  Analysis Function members include every government analyst, and the impact of your work is considerable; on policy formation, on operational delivery, and ultimately on the public services that we all use every day. </a:t>
            </a:r>
          </a:p>
          <a:p>
            <a:pPr marL="114300" lvl="0" indent="0">
              <a:lnSpc>
                <a:spcPct val="107000"/>
              </a:lnSpc>
              <a:spcAft>
                <a:spcPts val="800"/>
              </a:spcAft>
              <a:buNone/>
              <a:defRPr/>
            </a:pPr>
            <a:r>
              <a:rPr lang="en-GB" sz="1200" dirty="0">
                <a:solidFill>
                  <a:schemeClr val="tx1"/>
                </a:solidFill>
                <a:latin typeface="Arial" panose="020B0604020202020204" pitchFamily="34" charset="0"/>
                <a:ea typeface="Times New Roman" panose="02020603050405020304" pitchFamily="18" charset="0"/>
              </a:rPr>
              <a:t>If you have something to share that could help develop the skills of other analysts and build the Analysis Function community, do express an interest in presenting.  And I encourage everyone to dial into as many sessions as possible throughout the month to engage with and learn from your cross-government peers.</a:t>
            </a:r>
          </a:p>
          <a:p>
            <a:pPr marL="114300" lvl="0" indent="0">
              <a:lnSpc>
                <a:spcPct val="107000"/>
              </a:lnSpc>
              <a:spcAft>
                <a:spcPts val="800"/>
              </a:spcAft>
              <a:buNone/>
              <a:defRPr/>
            </a:pPr>
            <a:r>
              <a:rPr lang="en-GB" sz="1200" dirty="0">
                <a:solidFill>
                  <a:schemeClr val="tx1"/>
                </a:solidFill>
                <a:latin typeface="Arial" panose="020B0604020202020204" pitchFamily="34" charset="0"/>
                <a:ea typeface="Times New Roman" panose="02020603050405020304" pitchFamily="18" charset="0"/>
              </a:rPr>
              <a:t>By participating in AiG Month, you will develop your analysis skills, expand your professional network, and gain inspiration from colleagues across the government. I strongly encourage you to sign up and take advantage of this valuable opportunity”.</a:t>
            </a:r>
            <a:endParaRPr kumimoji="0" lang="en-GB" sz="1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2" name="Group 1" descr="Professor Sir Ian Diamond sitting at his desk">
            <a:extLst>
              <a:ext uri="{FF2B5EF4-FFF2-40B4-BE49-F238E27FC236}">
                <a16:creationId xmlns:a16="http://schemas.microsoft.com/office/drawing/2014/main" id="{3B8A8A96-0B95-B6DE-22DE-3268087644FD}"/>
              </a:ext>
            </a:extLst>
          </p:cNvPr>
          <p:cNvGrpSpPr>
            <a:grpSpLocks noGrp="1" noUngrp="1" noRot="1" noMove="1" noResize="1"/>
          </p:cNvGrpSpPr>
          <p:nvPr/>
        </p:nvGrpSpPr>
        <p:grpSpPr>
          <a:xfrm>
            <a:off x="208439" y="1151943"/>
            <a:ext cx="1980000" cy="3706654"/>
            <a:chOff x="342000" y="1233880"/>
            <a:chExt cx="1980000" cy="3706654"/>
          </a:xfrm>
        </p:grpSpPr>
        <p:sp>
          <p:nvSpPr>
            <p:cNvPr id="9" name="Rectangle 8">
              <a:extLst>
                <a:ext uri="{FF2B5EF4-FFF2-40B4-BE49-F238E27FC236}">
                  <a16:creationId xmlns:a16="http://schemas.microsoft.com/office/drawing/2014/main" id="{6F0BC6C0-40A5-467A-43C5-D1A61C5AFCCD}"/>
                </a:ext>
              </a:extLst>
            </p:cNvPr>
            <p:cNvSpPr>
              <a:spLocks noGrp="1" noRot="1" noMove="1" noResize="1" noEditPoints="1" noAdjustHandles="1" noChangeArrowheads="1" noChangeShapeType="1"/>
            </p:cNvSpPr>
            <p:nvPr/>
          </p:nvSpPr>
          <p:spPr>
            <a:xfrm>
              <a:off x="342000" y="1233880"/>
              <a:ext cx="1980000" cy="3706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607F5255-561C-0EB3-9E9E-13833E0AAD69}"/>
                </a:ext>
              </a:extLst>
            </p:cNvPr>
            <p:cNvGrpSpPr>
              <a:grpSpLocks noGrp="1" noUngrp="1" noRot="1" noMove="1" noResize="1"/>
            </p:cNvGrpSpPr>
            <p:nvPr/>
          </p:nvGrpSpPr>
          <p:grpSpPr>
            <a:xfrm>
              <a:off x="392808" y="1531710"/>
              <a:ext cx="1878383" cy="3105466"/>
              <a:chOff x="7222178" y="2251931"/>
              <a:chExt cx="1878383" cy="3105466"/>
            </a:xfrm>
          </p:grpSpPr>
          <p:pic>
            <p:nvPicPr>
              <p:cNvPr id="11" name="Picture 10">
                <a:extLst>
                  <a:ext uri="{FF2B5EF4-FFF2-40B4-BE49-F238E27FC236}">
                    <a16:creationId xmlns:a16="http://schemas.microsoft.com/office/drawing/2014/main" id="{935121F3-DAF0-F67D-16FB-4B4E586292D1}"/>
                  </a:ext>
                </a:extLst>
              </p:cNvPr>
              <p:cNvPicPr>
                <a:picLocks noGrp="1" noRot="1" noChangeAspect="1" noMove="1" noResize="1" noEditPoints="1" noAdjustHandles="1" noChangeArrowheads="1" noChangeShapeType="1" noCrop="1"/>
              </p:cNvPicPr>
              <p:nvPr/>
            </p:nvPicPr>
            <p:blipFill>
              <a:blip r:embed="rId4"/>
              <a:stretch>
                <a:fillRect/>
              </a:stretch>
            </p:blipFill>
            <p:spPr>
              <a:xfrm>
                <a:off x="7353082" y="2251931"/>
                <a:ext cx="1620000" cy="1341391"/>
              </a:xfrm>
              <a:prstGeom prst="rect">
                <a:avLst/>
              </a:prstGeom>
              <a:ln w="38100">
                <a:solidFill>
                  <a:srgbClr val="FF6D00"/>
                </a:solidFill>
              </a:ln>
            </p:spPr>
          </p:pic>
          <p:pic>
            <p:nvPicPr>
              <p:cNvPr id="12" name="Picture 11" descr="Text&#10;&#10;Description automatically generated">
                <a:extLst>
                  <a:ext uri="{FF2B5EF4-FFF2-40B4-BE49-F238E27FC236}">
                    <a16:creationId xmlns:a16="http://schemas.microsoft.com/office/drawing/2014/main" id="{3164974A-8663-786F-F169-76EE0449289E}"/>
                  </a:ext>
                </a:extLst>
              </p:cNvPr>
              <p:cNvPicPr>
                <a:picLocks noGrp="1" noRot="1" noChangeAspect="1" noMove="1" noResize="1" noEditPoints="1" noAdjustHandles="1" noChangeArrowheads="1" noChangeShapeType="1" noCrop="1"/>
              </p:cNvPicPr>
              <p:nvPr/>
            </p:nvPicPr>
            <p:blipFill>
              <a:blip r:embed="rId5"/>
              <a:stretch>
                <a:fillRect/>
              </a:stretch>
            </p:blipFill>
            <p:spPr>
              <a:xfrm>
                <a:off x="7353082" y="3593322"/>
                <a:ext cx="1620000" cy="428213"/>
              </a:xfrm>
              <a:prstGeom prst="rect">
                <a:avLst/>
              </a:prstGeom>
            </p:spPr>
          </p:pic>
          <p:sp>
            <p:nvSpPr>
              <p:cNvPr id="13" name="TextBox 12">
                <a:extLst>
                  <a:ext uri="{FF2B5EF4-FFF2-40B4-BE49-F238E27FC236}">
                    <a16:creationId xmlns:a16="http://schemas.microsoft.com/office/drawing/2014/main" id="{9C05C05C-6D71-AFAA-6DAF-156667556415}"/>
                  </a:ext>
                </a:extLst>
              </p:cNvPr>
              <p:cNvSpPr txBox="1">
                <a:spLocks noGrp="1" noRot="1" noMove="1" noResize="1" noEditPoints="1" noAdjustHandles="1" noChangeArrowheads="1" noChangeShapeType="1"/>
              </p:cNvSpPr>
              <p:nvPr/>
            </p:nvSpPr>
            <p:spPr>
              <a:xfrm>
                <a:off x="7222178" y="4557178"/>
                <a:ext cx="1878383" cy="800219"/>
              </a:xfrm>
              <a:prstGeom prst="rect">
                <a:avLst/>
              </a:prstGeom>
              <a:noFill/>
            </p:spPr>
            <p:txBody>
              <a:bodyPr wrap="square" rtlCol="0">
                <a:spAutoFit/>
              </a:bodyPr>
              <a:lstStyle/>
              <a:p>
                <a:r>
                  <a:rPr lang="en-GB" sz="1000" b="1"/>
                  <a:t>Professor Sir Ian Diamond</a:t>
                </a:r>
              </a:p>
              <a:p>
                <a:r>
                  <a:rPr lang="en-GB" sz="900"/>
                  <a:t>Head of Government Analysis Function, National Statistician, Head of Government Statistical Service </a:t>
                </a:r>
              </a:p>
            </p:txBody>
          </p:sp>
        </p:grpSp>
      </p:grpSp>
      <p:pic>
        <p:nvPicPr>
          <p:cNvPr id="15" name="Picture 14">
            <a:extLst>
              <a:ext uri="{FF2B5EF4-FFF2-40B4-BE49-F238E27FC236}">
                <a16:creationId xmlns:a16="http://schemas.microsoft.com/office/drawing/2014/main" id="{2D686DFE-894E-537E-384F-E753E9F3D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rcRect/>
          <a:stretch/>
        </p:blipFill>
        <p:spPr>
          <a:xfrm>
            <a:off x="8132831" y="157757"/>
            <a:ext cx="875675" cy="900000"/>
          </a:xfrm>
          <a:prstGeom prst="rect">
            <a:avLst/>
          </a:prstGeom>
        </p:spPr>
      </p:pic>
    </p:spTree>
    <p:extLst>
      <p:ext uri="{BB962C8B-B14F-4D97-AF65-F5344CB8AC3E}">
        <p14:creationId xmlns:p14="http://schemas.microsoft.com/office/powerpoint/2010/main" val="1855073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r>
              <a:rPr lang="en-GB" sz="1400">
                <a:solidFill>
                  <a:prstClr val="black"/>
                </a:solidFill>
                <a:latin typeface="Arial" panose="020B0604020202020204" pitchFamily="34" charset="0"/>
                <a:ea typeface="Times New Roman" panose="02020603050405020304" pitchFamily="18" charset="0"/>
              </a:rPr>
              <a:t>Events take place every Tuesday, Wednesday, and Thursday during </a:t>
            </a:r>
            <a:r>
              <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May 2025.</a:t>
            </a: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r>
              <a:rPr lang="en-GB" sz="1400">
                <a:solidFill>
                  <a:prstClr val="black"/>
                </a:solidFill>
                <a:latin typeface="Arial" panose="020B0604020202020204" pitchFamily="34" charset="0"/>
                <a:ea typeface="Times New Roman" panose="02020603050405020304" pitchFamily="18" charset="0"/>
              </a:rPr>
              <a:t>Events are all virtual, and start at 10:00, 12:00 and 14:00 (“Ten, Twelve, and Two”), so you’ll always know when to tune in.</a:t>
            </a: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35" name="Group 34" descr="Three clocks showing the start time of AiG Month events">
            <a:extLst>
              <a:ext uri="{FF2B5EF4-FFF2-40B4-BE49-F238E27FC236}">
                <a16:creationId xmlns:a16="http://schemas.microsoft.com/office/drawing/2014/main" id="{FCDDBD8F-6E7A-C87C-E638-9F49005A3E38}"/>
              </a:ext>
            </a:extLst>
          </p:cNvPr>
          <p:cNvGrpSpPr>
            <a:grpSpLocks noChangeAspect="1"/>
          </p:cNvGrpSpPr>
          <p:nvPr/>
        </p:nvGrpSpPr>
        <p:grpSpPr>
          <a:xfrm>
            <a:off x="1939948" y="2795341"/>
            <a:ext cx="5264103" cy="1818667"/>
            <a:chOff x="1386401" y="2536396"/>
            <a:chExt cx="6371199" cy="2201152"/>
          </a:xfrm>
        </p:grpSpPr>
        <p:grpSp>
          <p:nvGrpSpPr>
            <p:cNvPr id="32" name="Group 31">
              <a:extLst>
                <a:ext uri="{FF2B5EF4-FFF2-40B4-BE49-F238E27FC236}">
                  <a16:creationId xmlns:a16="http://schemas.microsoft.com/office/drawing/2014/main" id="{15BBA154-628A-A94B-EADC-22D0F5EDFE89}"/>
                </a:ext>
              </a:extLst>
            </p:cNvPr>
            <p:cNvGrpSpPr/>
            <p:nvPr/>
          </p:nvGrpSpPr>
          <p:grpSpPr>
            <a:xfrm>
              <a:off x="1386401" y="2536396"/>
              <a:ext cx="1799229" cy="2201152"/>
              <a:chOff x="1386401" y="2536396"/>
              <a:chExt cx="1799229" cy="2201152"/>
            </a:xfrm>
          </p:grpSpPr>
          <p:grpSp>
            <p:nvGrpSpPr>
              <p:cNvPr id="28" name="Group 27">
                <a:extLst>
                  <a:ext uri="{FF2B5EF4-FFF2-40B4-BE49-F238E27FC236}">
                    <a16:creationId xmlns:a16="http://schemas.microsoft.com/office/drawing/2014/main" id="{340AE2E5-120F-A069-DFF7-8873FADE5A94}"/>
                  </a:ext>
                </a:extLst>
              </p:cNvPr>
              <p:cNvGrpSpPr/>
              <p:nvPr/>
            </p:nvGrpSpPr>
            <p:grpSpPr>
              <a:xfrm>
                <a:off x="1386401" y="2536396"/>
                <a:ext cx="1799229" cy="1800000"/>
                <a:chOff x="1386401" y="2536396"/>
                <a:chExt cx="1799229" cy="1800000"/>
              </a:xfrm>
            </p:grpSpPr>
            <p:grpSp>
              <p:nvGrpSpPr>
                <p:cNvPr id="2" name="Group 1">
                  <a:extLst>
                    <a:ext uri="{FF2B5EF4-FFF2-40B4-BE49-F238E27FC236}">
                      <a16:creationId xmlns:a16="http://schemas.microsoft.com/office/drawing/2014/main" id="{EB198D52-AE32-FD19-CC67-A8EF8A509356}"/>
                    </a:ext>
                  </a:extLst>
                </p:cNvPr>
                <p:cNvGrpSpPr>
                  <a:grpSpLocks noChangeAspect="1"/>
                </p:cNvGrpSpPr>
                <p:nvPr/>
              </p:nvGrpSpPr>
              <p:grpSpPr>
                <a:xfrm>
                  <a:off x="1386401" y="2536396"/>
                  <a:ext cx="1799229" cy="1800000"/>
                  <a:chOff x="1428636" y="2090634"/>
                  <a:chExt cx="2324736" cy="2325732"/>
                </a:xfrm>
              </p:grpSpPr>
              <p:grpSp>
                <p:nvGrpSpPr>
                  <p:cNvPr id="6" name="Graphic 7" descr="Alarm clock outline">
                    <a:extLst>
                      <a:ext uri="{FF2B5EF4-FFF2-40B4-BE49-F238E27FC236}">
                        <a16:creationId xmlns:a16="http://schemas.microsoft.com/office/drawing/2014/main" id="{D70C1854-2026-9E94-E525-D6CEE43CBD0C}"/>
                      </a:ext>
                    </a:extLst>
                  </p:cNvPr>
                  <p:cNvGrpSpPr/>
                  <p:nvPr/>
                </p:nvGrpSpPr>
                <p:grpSpPr>
                  <a:xfrm>
                    <a:off x="1428636" y="2090634"/>
                    <a:ext cx="2324736" cy="2325732"/>
                    <a:chOff x="1428636" y="2090634"/>
                    <a:chExt cx="2324736" cy="2325732"/>
                  </a:xfrm>
                  <a:solidFill>
                    <a:schemeClr val="tx1"/>
                  </a:solidFill>
                </p:grpSpPr>
                <p:sp>
                  <p:nvSpPr>
                    <p:cNvPr id="9" name="Freeform: Shape 8">
                      <a:extLst>
                        <a:ext uri="{FF2B5EF4-FFF2-40B4-BE49-F238E27FC236}">
                          <a16:creationId xmlns:a16="http://schemas.microsoft.com/office/drawing/2014/main" id="{2FCA13E7-FA49-C830-2D0E-E5DB739E8D81}"/>
                        </a:ext>
                      </a:extLst>
                    </p:cNvPr>
                    <p:cNvSpPr/>
                    <p:nvPr/>
                  </p:nvSpPr>
                  <p:spPr>
                    <a:xfrm>
                      <a:off x="1428636" y="2090634"/>
                      <a:ext cx="708256" cy="708297"/>
                    </a:xfrm>
                    <a:custGeom>
                      <a:avLst/>
                      <a:gdLst>
                        <a:gd name="connsiteX0" fmla="*/ 527825 w 708256"/>
                        <a:gd name="connsiteY0" fmla="*/ 42092 h 708297"/>
                        <a:gd name="connsiteX1" fmla="*/ 333838 w 708256"/>
                        <a:gd name="connsiteY1" fmla="*/ 38314 h 708297"/>
                        <a:gd name="connsiteX2" fmla="*/ 333515 w 708256"/>
                        <a:gd name="connsiteY2" fmla="*/ 38622 h 708297"/>
                        <a:gd name="connsiteX3" fmla="*/ 330046 w 708256"/>
                        <a:gd name="connsiteY3" fmla="*/ 42092 h 708297"/>
                        <a:gd name="connsiteX4" fmla="*/ 42050 w 708256"/>
                        <a:gd name="connsiteY4" fmla="*/ 330087 h 708297"/>
                        <a:gd name="connsiteX5" fmla="*/ 38414 w 708256"/>
                        <a:gd name="connsiteY5" fmla="*/ 524227 h 708297"/>
                        <a:gd name="connsiteX6" fmla="*/ 38580 w 708256"/>
                        <a:gd name="connsiteY6" fmla="*/ 524397 h 708297"/>
                        <a:gd name="connsiteX7" fmla="*/ 42050 w 708256"/>
                        <a:gd name="connsiteY7" fmla="*/ 527867 h 708297"/>
                        <a:gd name="connsiteX8" fmla="*/ 222481 w 708256"/>
                        <a:gd name="connsiteY8" fmla="*/ 708298 h 708297"/>
                        <a:gd name="connsiteX9" fmla="*/ 708256 w 708256"/>
                        <a:gd name="connsiteY9" fmla="*/ 222523 h 708297"/>
                        <a:gd name="connsiteX10" fmla="*/ 91148 w 708256"/>
                        <a:gd name="connsiteY10" fmla="*/ 478943 h 708297"/>
                        <a:gd name="connsiteX11" fmla="*/ 87678 w 708256"/>
                        <a:gd name="connsiteY11" fmla="*/ 475473 h 708297"/>
                        <a:gd name="connsiteX12" fmla="*/ 89552 w 708256"/>
                        <a:gd name="connsiteY12" fmla="*/ 380781 h 708297"/>
                        <a:gd name="connsiteX13" fmla="*/ 91148 w 708256"/>
                        <a:gd name="connsiteY13" fmla="*/ 379220 h 708297"/>
                        <a:gd name="connsiteX14" fmla="*/ 379144 w 708256"/>
                        <a:gd name="connsiteY14" fmla="*/ 91225 h 708297"/>
                        <a:gd name="connsiteX15" fmla="*/ 382613 w 708256"/>
                        <a:gd name="connsiteY15" fmla="*/ 87755 h 708297"/>
                        <a:gd name="connsiteX16" fmla="*/ 477201 w 708256"/>
                        <a:gd name="connsiteY16" fmla="*/ 89629 h 708297"/>
                        <a:gd name="connsiteX17" fmla="*/ 478762 w 708256"/>
                        <a:gd name="connsiteY17" fmla="*/ 91225 h 708297"/>
                        <a:gd name="connsiteX18" fmla="*/ 610164 w 708256"/>
                        <a:gd name="connsiteY18" fmla="*/ 222627 h 708297"/>
                        <a:gd name="connsiteX19" fmla="*/ 222481 w 708256"/>
                        <a:gd name="connsiteY19" fmla="*/ 610345 h 70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256" h="708297">
                          <a:moveTo>
                            <a:pt x="527825" y="42092"/>
                          </a:moveTo>
                          <a:cubicBezTo>
                            <a:pt x="475299" y="-12519"/>
                            <a:pt x="388450" y="-14213"/>
                            <a:pt x="333838" y="38314"/>
                          </a:cubicBezTo>
                          <a:cubicBezTo>
                            <a:pt x="333730" y="38414"/>
                            <a:pt x="333623" y="38518"/>
                            <a:pt x="333515" y="38622"/>
                          </a:cubicBezTo>
                          <a:lnTo>
                            <a:pt x="330046" y="42092"/>
                          </a:lnTo>
                          <a:lnTo>
                            <a:pt x="42050" y="330087"/>
                          </a:lnTo>
                          <a:cubicBezTo>
                            <a:pt x="-12565" y="382693"/>
                            <a:pt x="-14192" y="469612"/>
                            <a:pt x="38414" y="524227"/>
                          </a:cubicBezTo>
                          <a:cubicBezTo>
                            <a:pt x="38469" y="524283"/>
                            <a:pt x="38525" y="524342"/>
                            <a:pt x="38580" y="524397"/>
                          </a:cubicBezTo>
                          <a:lnTo>
                            <a:pt x="42050" y="527867"/>
                          </a:lnTo>
                          <a:lnTo>
                            <a:pt x="222481" y="708298"/>
                          </a:lnTo>
                          <a:lnTo>
                            <a:pt x="708256" y="222523"/>
                          </a:lnTo>
                          <a:close/>
                          <a:moveTo>
                            <a:pt x="91148" y="478943"/>
                          </a:moveTo>
                          <a:lnTo>
                            <a:pt x="87678" y="475473"/>
                          </a:lnTo>
                          <a:cubicBezTo>
                            <a:pt x="62574" y="448603"/>
                            <a:pt x="63404" y="406639"/>
                            <a:pt x="89552" y="380781"/>
                          </a:cubicBezTo>
                          <a:cubicBezTo>
                            <a:pt x="90107" y="380261"/>
                            <a:pt x="90628" y="379775"/>
                            <a:pt x="91148" y="379220"/>
                          </a:cubicBezTo>
                          <a:lnTo>
                            <a:pt x="379144" y="91225"/>
                          </a:lnTo>
                          <a:lnTo>
                            <a:pt x="382613" y="87755"/>
                          </a:lnTo>
                          <a:cubicBezTo>
                            <a:pt x="409449" y="62665"/>
                            <a:pt x="451382" y="63494"/>
                            <a:pt x="477201" y="89629"/>
                          </a:cubicBezTo>
                          <a:lnTo>
                            <a:pt x="478762" y="91225"/>
                          </a:lnTo>
                          <a:lnTo>
                            <a:pt x="610164" y="222627"/>
                          </a:lnTo>
                          <a:lnTo>
                            <a:pt x="222481" y="610345"/>
                          </a:lnTo>
                          <a:close/>
                        </a:path>
                      </a:pathLst>
                    </a:custGeom>
                    <a:grpFill/>
                    <a:ln w="3462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D45220C-5688-4430-4639-898B2D29D84E}"/>
                        </a:ext>
                      </a:extLst>
                    </p:cNvPr>
                    <p:cNvSpPr/>
                    <p:nvPr/>
                  </p:nvSpPr>
                  <p:spPr>
                    <a:xfrm>
                      <a:off x="3045118" y="2090717"/>
                      <a:ext cx="708254" cy="708284"/>
                    </a:xfrm>
                    <a:custGeom>
                      <a:avLst/>
                      <a:gdLst>
                        <a:gd name="connsiteX0" fmla="*/ 666206 w 708254"/>
                        <a:gd name="connsiteY0" fmla="*/ 330074 h 708284"/>
                        <a:gd name="connsiteX1" fmla="*/ 378211 w 708254"/>
                        <a:gd name="connsiteY1" fmla="*/ 42079 h 708284"/>
                        <a:gd name="connsiteX2" fmla="*/ 374741 w 708254"/>
                        <a:gd name="connsiteY2" fmla="*/ 38609 h 708284"/>
                        <a:gd name="connsiteX3" fmla="*/ 180691 w 708254"/>
                        <a:gd name="connsiteY3" fmla="*/ 41808 h 708284"/>
                        <a:gd name="connsiteX4" fmla="*/ 180431 w 708254"/>
                        <a:gd name="connsiteY4" fmla="*/ 42079 h 708284"/>
                        <a:gd name="connsiteX5" fmla="*/ 0 w 708254"/>
                        <a:gd name="connsiteY5" fmla="*/ 222509 h 708284"/>
                        <a:gd name="connsiteX6" fmla="*/ 485775 w 708254"/>
                        <a:gd name="connsiteY6" fmla="*/ 708285 h 708284"/>
                        <a:gd name="connsiteX7" fmla="*/ 666206 w 708254"/>
                        <a:gd name="connsiteY7" fmla="*/ 527854 h 708284"/>
                        <a:gd name="connsiteX8" fmla="*/ 669676 w 708254"/>
                        <a:gd name="connsiteY8" fmla="*/ 524384 h 708284"/>
                        <a:gd name="connsiteX9" fmla="*/ 666376 w 708254"/>
                        <a:gd name="connsiteY9" fmla="*/ 330240 h 708284"/>
                        <a:gd name="connsiteX10" fmla="*/ 666206 w 708254"/>
                        <a:gd name="connsiteY10" fmla="*/ 330074 h 708284"/>
                        <a:gd name="connsiteX11" fmla="*/ 620612 w 708254"/>
                        <a:gd name="connsiteY11" fmla="*/ 475390 h 708284"/>
                        <a:gd name="connsiteX12" fmla="*/ 617143 w 708254"/>
                        <a:gd name="connsiteY12" fmla="*/ 478860 h 708284"/>
                        <a:gd name="connsiteX13" fmla="*/ 485775 w 708254"/>
                        <a:gd name="connsiteY13" fmla="*/ 610262 h 708284"/>
                        <a:gd name="connsiteX14" fmla="*/ 98022 w 708254"/>
                        <a:gd name="connsiteY14" fmla="*/ 222475 h 708284"/>
                        <a:gd name="connsiteX15" fmla="*/ 229424 w 708254"/>
                        <a:gd name="connsiteY15" fmla="*/ 91073 h 708284"/>
                        <a:gd name="connsiteX16" fmla="*/ 230986 w 708254"/>
                        <a:gd name="connsiteY16" fmla="*/ 89476 h 708284"/>
                        <a:gd name="connsiteX17" fmla="*/ 325573 w 708254"/>
                        <a:gd name="connsiteY17" fmla="*/ 87603 h 708284"/>
                        <a:gd name="connsiteX18" fmla="*/ 329043 w 708254"/>
                        <a:gd name="connsiteY18" fmla="*/ 91073 h 708284"/>
                        <a:gd name="connsiteX19" fmla="*/ 617038 w 708254"/>
                        <a:gd name="connsiteY19" fmla="*/ 379068 h 708284"/>
                        <a:gd name="connsiteX20" fmla="*/ 618635 w 708254"/>
                        <a:gd name="connsiteY20" fmla="*/ 380629 h 708284"/>
                        <a:gd name="connsiteX21" fmla="*/ 620508 w 708254"/>
                        <a:gd name="connsiteY21" fmla="*/ 475321 h 7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254" h="708284">
                          <a:moveTo>
                            <a:pt x="666206" y="330074"/>
                          </a:moveTo>
                          <a:lnTo>
                            <a:pt x="378211" y="42079"/>
                          </a:lnTo>
                          <a:lnTo>
                            <a:pt x="374741" y="38609"/>
                          </a:lnTo>
                          <a:cubicBezTo>
                            <a:pt x="320271" y="-14094"/>
                            <a:pt x="233394" y="-12661"/>
                            <a:pt x="180691" y="41808"/>
                          </a:cubicBezTo>
                          <a:cubicBezTo>
                            <a:pt x="180604" y="41898"/>
                            <a:pt x="180517" y="41988"/>
                            <a:pt x="180431" y="42079"/>
                          </a:cubicBezTo>
                          <a:lnTo>
                            <a:pt x="0" y="222509"/>
                          </a:lnTo>
                          <a:lnTo>
                            <a:pt x="485775" y="708285"/>
                          </a:lnTo>
                          <a:lnTo>
                            <a:pt x="666206" y="527854"/>
                          </a:lnTo>
                          <a:lnTo>
                            <a:pt x="669676" y="524384"/>
                          </a:lnTo>
                          <a:cubicBezTo>
                            <a:pt x="722375" y="469863"/>
                            <a:pt x="720901" y="382940"/>
                            <a:pt x="666376" y="330240"/>
                          </a:cubicBezTo>
                          <a:cubicBezTo>
                            <a:pt x="666320" y="330185"/>
                            <a:pt x="666261" y="330129"/>
                            <a:pt x="666206" y="330074"/>
                          </a:cubicBezTo>
                          <a:close/>
                          <a:moveTo>
                            <a:pt x="620612" y="475390"/>
                          </a:moveTo>
                          <a:lnTo>
                            <a:pt x="617143" y="478860"/>
                          </a:lnTo>
                          <a:lnTo>
                            <a:pt x="485775" y="610262"/>
                          </a:lnTo>
                          <a:lnTo>
                            <a:pt x="98022" y="222475"/>
                          </a:lnTo>
                          <a:lnTo>
                            <a:pt x="229424" y="91073"/>
                          </a:lnTo>
                          <a:lnTo>
                            <a:pt x="230986" y="89476"/>
                          </a:lnTo>
                          <a:cubicBezTo>
                            <a:pt x="256805" y="63342"/>
                            <a:pt x="298738" y="62512"/>
                            <a:pt x="325573" y="87603"/>
                          </a:cubicBezTo>
                          <a:lnTo>
                            <a:pt x="329043" y="91073"/>
                          </a:lnTo>
                          <a:lnTo>
                            <a:pt x="617038" y="379068"/>
                          </a:lnTo>
                          <a:cubicBezTo>
                            <a:pt x="617559" y="379623"/>
                            <a:pt x="618079" y="380109"/>
                            <a:pt x="618635" y="380629"/>
                          </a:cubicBezTo>
                          <a:cubicBezTo>
                            <a:pt x="644783" y="406486"/>
                            <a:pt x="645613" y="448450"/>
                            <a:pt x="620508" y="475321"/>
                          </a:cubicBezTo>
                          <a:close/>
                        </a:path>
                      </a:pathLst>
                    </a:custGeom>
                    <a:grpFill/>
                    <a:ln w="3462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C8D4B3D-BBED-8490-5C4A-08FBCEDB2EB3}"/>
                        </a:ext>
                      </a:extLst>
                    </p:cNvPr>
                    <p:cNvSpPr/>
                    <p:nvPr/>
                  </p:nvSpPr>
                  <p:spPr>
                    <a:xfrm>
                      <a:off x="1688792" y="2194731"/>
                      <a:ext cx="1804385" cy="2221635"/>
                    </a:xfrm>
                    <a:custGeom>
                      <a:avLst/>
                      <a:gdLst>
                        <a:gd name="connsiteX0" fmla="*/ 936929 w 1804385"/>
                        <a:gd name="connsiteY0" fmla="*/ 278453 h 2221635"/>
                        <a:gd name="connsiteX1" fmla="*/ 936929 w 1804385"/>
                        <a:gd name="connsiteY1" fmla="*/ 69396 h 2221635"/>
                        <a:gd name="connsiteX2" fmla="*/ 1110420 w 1804385"/>
                        <a:gd name="connsiteY2" fmla="*/ 69396 h 2221635"/>
                        <a:gd name="connsiteX3" fmla="*/ 1145118 w 1804385"/>
                        <a:gd name="connsiteY3" fmla="*/ 34698 h 2221635"/>
                        <a:gd name="connsiteX4" fmla="*/ 1110420 w 1804385"/>
                        <a:gd name="connsiteY4" fmla="*/ 0 h 2221635"/>
                        <a:gd name="connsiteX5" fmla="*/ 694041 w 1804385"/>
                        <a:gd name="connsiteY5" fmla="*/ 0 h 2221635"/>
                        <a:gd name="connsiteX6" fmla="*/ 659343 w 1804385"/>
                        <a:gd name="connsiteY6" fmla="*/ 34698 h 2221635"/>
                        <a:gd name="connsiteX7" fmla="*/ 694041 w 1804385"/>
                        <a:gd name="connsiteY7" fmla="*/ 69396 h 2221635"/>
                        <a:gd name="connsiteX8" fmla="*/ 867532 w 1804385"/>
                        <a:gd name="connsiteY8" fmla="*/ 69396 h 2221635"/>
                        <a:gd name="connsiteX9" fmla="*/ 867532 w 1804385"/>
                        <a:gd name="connsiteY9" fmla="*/ 278453 h 2221635"/>
                        <a:gd name="connsiteX10" fmla="*/ 663 w 1804385"/>
                        <a:gd name="connsiteY10" fmla="*/ 1213827 h 2221635"/>
                        <a:gd name="connsiteX11" fmla="*/ 243381 w 1804385"/>
                        <a:gd name="connsiteY11" fmla="*/ 1795772 h 2221635"/>
                        <a:gd name="connsiteX12" fmla="*/ 72596 w 1804385"/>
                        <a:gd name="connsiteY12" fmla="*/ 2171623 h 2221635"/>
                        <a:gd name="connsiteX13" fmla="*/ 88432 w 1804385"/>
                        <a:gd name="connsiteY13" fmla="*/ 2218066 h 2221635"/>
                        <a:gd name="connsiteX14" fmla="*/ 134876 w 1804385"/>
                        <a:gd name="connsiteY14" fmla="*/ 2202234 h 2221635"/>
                        <a:gd name="connsiteX15" fmla="*/ 135747 w 1804385"/>
                        <a:gd name="connsiteY15" fmla="*/ 2200318 h 2221635"/>
                        <a:gd name="connsiteX16" fmla="*/ 295983 w 1804385"/>
                        <a:gd name="connsiteY16" fmla="*/ 1847819 h 2221635"/>
                        <a:gd name="connsiteX17" fmla="*/ 1508478 w 1804385"/>
                        <a:gd name="connsiteY17" fmla="*/ 1847819 h 2221635"/>
                        <a:gd name="connsiteX18" fmla="*/ 1668714 w 1804385"/>
                        <a:gd name="connsiteY18" fmla="*/ 2200318 h 2221635"/>
                        <a:gd name="connsiteX19" fmla="*/ 1714117 w 1804385"/>
                        <a:gd name="connsiteY19" fmla="*/ 2218937 h 2221635"/>
                        <a:gd name="connsiteX20" fmla="*/ 1732736 w 1804385"/>
                        <a:gd name="connsiteY20" fmla="*/ 2173538 h 2221635"/>
                        <a:gd name="connsiteX21" fmla="*/ 1731865 w 1804385"/>
                        <a:gd name="connsiteY21" fmla="*/ 2171623 h 2221635"/>
                        <a:gd name="connsiteX22" fmla="*/ 1561011 w 1804385"/>
                        <a:gd name="connsiteY22" fmla="*/ 1795772 h 2221635"/>
                        <a:gd name="connsiteX23" fmla="*/ 1518811 w 1804385"/>
                        <a:gd name="connsiteY23" fmla="*/ 521171 h 2221635"/>
                        <a:gd name="connsiteX24" fmla="*/ 936929 w 1804385"/>
                        <a:gd name="connsiteY24" fmla="*/ 278453 h 2221635"/>
                        <a:gd name="connsiteX25" fmla="*/ 902230 w 1804385"/>
                        <a:gd name="connsiteY25" fmla="*/ 2012497 h 2221635"/>
                        <a:gd name="connsiteX26" fmla="*/ 69473 w 1804385"/>
                        <a:gd name="connsiteY26" fmla="*/ 1179740 h 2221635"/>
                        <a:gd name="connsiteX27" fmla="*/ 902230 w 1804385"/>
                        <a:gd name="connsiteY27" fmla="*/ 346982 h 2221635"/>
                        <a:gd name="connsiteX28" fmla="*/ 1734988 w 1804385"/>
                        <a:gd name="connsiteY28" fmla="*/ 1179740 h 2221635"/>
                        <a:gd name="connsiteX29" fmla="*/ 902230 w 1804385"/>
                        <a:gd name="connsiteY29" fmla="*/ 2012497 h 2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4385" h="2221635">
                          <a:moveTo>
                            <a:pt x="936929" y="278453"/>
                          </a:moveTo>
                          <a:lnTo>
                            <a:pt x="936929" y="69396"/>
                          </a:lnTo>
                          <a:lnTo>
                            <a:pt x="1110420" y="69396"/>
                          </a:lnTo>
                          <a:cubicBezTo>
                            <a:pt x="1129584" y="69396"/>
                            <a:pt x="1145118" y="53862"/>
                            <a:pt x="1145118" y="34698"/>
                          </a:cubicBezTo>
                          <a:cubicBezTo>
                            <a:pt x="1145118" y="15534"/>
                            <a:pt x="1129584" y="0"/>
                            <a:pt x="1110420" y="0"/>
                          </a:cubicBezTo>
                          <a:lnTo>
                            <a:pt x="694041" y="0"/>
                          </a:lnTo>
                          <a:cubicBezTo>
                            <a:pt x="674877" y="0"/>
                            <a:pt x="659343" y="15534"/>
                            <a:pt x="659343" y="34698"/>
                          </a:cubicBezTo>
                          <a:cubicBezTo>
                            <a:pt x="659343" y="53862"/>
                            <a:pt x="674877" y="69396"/>
                            <a:pt x="694041" y="69396"/>
                          </a:cubicBezTo>
                          <a:lnTo>
                            <a:pt x="867532" y="69396"/>
                          </a:lnTo>
                          <a:lnTo>
                            <a:pt x="867532" y="278453"/>
                          </a:lnTo>
                          <a:cubicBezTo>
                            <a:pt x="369856" y="297371"/>
                            <a:pt x="-18254" y="716151"/>
                            <a:pt x="663" y="1213827"/>
                          </a:cubicBezTo>
                          <a:cubicBezTo>
                            <a:pt x="8904" y="1430694"/>
                            <a:pt x="95084" y="1637315"/>
                            <a:pt x="243381" y="1795772"/>
                          </a:cubicBezTo>
                          <a:lnTo>
                            <a:pt x="72596" y="2171623"/>
                          </a:lnTo>
                          <a:cubicBezTo>
                            <a:pt x="64144" y="2188823"/>
                            <a:pt x="71232" y="2209614"/>
                            <a:pt x="88432" y="2218066"/>
                          </a:cubicBezTo>
                          <a:cubicBezTo>
                            <a:pt x="105629" y="2226519"/>
                            <a:pt x="126423" y="2219430"/>
                            <a:pt x="134876" y="2202234"/>
                          </a:cubicBezTo>
                          <a:cubicBezTo>
                            <a:pt x="135185" y="2201602"/>
                            <a:pt x="135476" y="2200964"/>
                            <a:pt x="135747" y="2200318"/>
                          </a:cubicBezTo>
                          <a:lnTo>
                            <a:pt x="295983" y="1847819"/>
                          </a:lnTo>
                          <a:cubicBezTo>
                            <a:pt x="639902" y="2159902"/>
                            <a:pt x="1164560" y="2159902"/>
                            <a:pt x="1508478" y="1847819"/>
                          </a:cubicBezTo>
                          <a:lnTo>
                            <a:pt x="1668714" y="2200318"/>
                          </a:lnTo>
                          <a:cubicBezTo>
                            <a:pt x="1676108" y="2217997"/>
                            <a:pt x="1696438" y="2226335"/>
                            <a:pt x="1714117" y="2218937"/>
                          </a:cubicBezTo>
                          <a:cubicBezTo>
                            <a:pt x="1731796" y="2211543"/>
                            <a:pt x="1740130" y="2191217"/>
                            <a:pt x="1732736" y="2173538"/>
                          </a:cubicBezTo>
                          <a:cubicBezTo>
                            <a:pt x="1732465" y="2172889"/>
                            <a:pt x="1732174" y="2172251"/>
                            <a:pt x="1731865" y="2171623"/>
                          </a:cubicBezTo>
                          <a:lnTo>
                            <a:pt x="1561011" y="1795772"/>
                          </a:lnTo>
                          <a:cubicBezTo>
                            <a:pt x="1901328" y="1432148"/>
                            <a:pt x="1882434" y="861491"/>
                            <a:pt x="1518811" y="521171"/>
                          </a:cubicBezTo>
                          <a:cubicBezTo>
                            <a:pt x="1360372" y="372888"/>
                            <a:pt x="1153775" y="286711"/>
                            <a:pt x="936929" y="278453"/>
                          </a:cubicBezTo>
                          <a:close/>
                          <a:moveTo>
                            <a:pt x="902230" y="2012497"/>
                          </a:moveTo>
                          <a:cubicBezTo>
                            <a:pt x="442313" y="2012497"/>
                            <a:pt x="69473" y="1639657"/>
                            <a:pt x="69473" y="1179740"/>
                          </a:cubicBezTo>
                          <a:cubicBezTo>
                            <a:pt x="69473" y="719821"/>
                            <a:pt x="442313" y="346982"/>
                            <a:pt x="902230" y="346982"/>
                          </a:cubicBezTo>
                          <a:cubicBezTo>
                            <a:pt x="1362149" y="346982"/>
                            <a:pt x="1734988" y="719821"/>
                            <a:pt x="1734988" y="1179740"/>
                          </a:cubicBezTo>
                          <a:cubicBezTo>
                            <a:pt x="1734471" y="1639446"/>
                            <a:pt x="1361937" y="2011980"/>
                            <a:pt x="902230" y="2012497"/>
                          </a:cubicBezTo>
                          <a:close/>
                        </a:path>
                      </a:pathLst>
                    </a:custGeom>
                    <a:grpFill/>
                    <a:ln w="34627" cap="flat">
                      <a:noFill/>
                      <a:prstDash val="solid"/>
                      <a:miter/>
                    </a:ln>
                  </p:spPr>
                  <p:txBody>
                    <a:bodyPr rtlCol="0" anchor="ctr"/>
                    <a:lstStyle/>
                    <a:p>
                      <a:endParaRPr lang="en-GB"/>
                    </a:p>
                  </p:txBody>
                </p:sp>
              </p:grpSp>
              <p:cxnSp>
                <p:nvCxnSpPr>
                  <p:cNvPr id="7" name="Straight Connector 6">
                    <a:extLst>
                      <a:ext uri="{FF2B5EF4-FFF2-40B4-BE49-F238E27FC236}">
                        <a16:creationId xmlns:a16="http://schemas.microsoft.com/office/drawing/2014/main" id="{476965BA-D789-7AFF-E8A2-F532901D5253}"/>
                      </a:ext>
                    </a:extLst>
                  </p:cNvPr>
                  <p:cNvCxnSpPr>
                    <a:cxnSpLocks/>
                  </p:cNvCxnSpPr>
                  <p:nvPr/>
                </p:nvCxnSpPr>
                <p:spPr>
                  <a:xfrm>
                    <a:off x="2590016" y="2784601"/>
                    <a:ext cx="0" cy="58987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3D9CE5B5-202A-C635-DA23-1F88A65539A2}"/>
                    </a:ext>
                  </a:extLst>
                </p:cNvPr>
                <p:cNvCxnSpPr>
                  <a:cxnSpLocks/>
                </p:cNvCxnSpPr>
                <p:nvPr/>
              </p:nvCxnSpPr>
              <p:spPr>
                <a:xfrm rot="-2700000">
                  <a:off x="2170700" y="3253470"/>
                  <a:ext cx="0" cy="32400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8C0A79A3-8CB2-12EB-C2AA-0E9F498AFFF8}"/>
                  </a:ext>
                </a:extLst>
              </p:cNvPr>
              <p:cNvSpPr txBox="1"/>
              <p:nvPr/>
            </p:nvSpPr>
            <p:spPr>
              <a:xfrm>
                <a:off x="1657051" y="4253291"/>
                <a:ext cx="1257927" cy="484257"/>
              </a:xfrm>
              <a:prstGeom prst="rect">
                <a:avLst/>
              </a:prstGeom>
              <a:noFill/>
            </p:spPr>
            <p:txBody>
              <a:bodyPr wrap="square" rtlCol="0">
                <a:spAutoFit/>
              </a:bodyPr>
              <a:lstStyle/>
              <a:p>
                <a:pPr algn="ctr"/>
                <a:r>
                  <a:rPr lang="en-GB" sz="2000" b="1">
                    <a:solidFill>
                      <a:srgbClr val="FE6900"/>
                    </a:solidFill>
                    <a:latin typeface="Courier New" panose="02070309020205020404" pitchFamily="49" charset="0"/>
                    <a:cs typeface="Courier New" panose="02070309020205020404" pitchFamily="49" charset="0"/>
                  </a:rPr>
                  <a:t>10:00</a:t>
                </a:r>
              </a:p>
            </p:txBody>
          </p:sp>
        </p:grpSp>
        <p:grpSp>
          <p:nvGrpSpPr>
            <p:cNvPr id="33" name="Group 32">
              <a:extLst>
                <a:ext uri="{FF2B5EF4-FFF2-40B4-BE49-F238E27FC236}">
                  <a16:creationId xmlns:a16="http://schemas.microsoft.com/office/drawing/2014/main" id="{FE4A5A1D-BDFD-07E6-CA2F-EA0D46595313}"/>
                </a:ext>
              </a:extLst>
            </p:cNvPr>
            <p:cNvGrpSpPr/>
            <p:nvPr/>
          </p:nvGrpSpPr>
          <p:grpSpPr>
            <a:xfrm>
              <a:off x="3672386" y="2536396"/>
              <a:ext cx="1799229" cy="2201152"/>
              <a:chOff x="3672386" y="2536396"/>
              <a:chExt cx="1799229" cy="2201152"/>
            </a:xfrm>
          </p:grpSpPr>
          <p:grpSp>
            <p:nvGrpSpPr>
              <p:cNvPr id="12" name="Group 11">
                <a:extLst>
                  <a:ext uri="{FF2B5EF4-FFF2-40B4-BE49-F238E27FC236}">
                    <a16:creationId xmlns:a16="http://schemas.microsoft.com/office/drawing/2014/main" id="{E3363765-11BC-C146-79A1-A64FA4E3BE7B}"/>
                  </a:ext>
                </a:extLst>
              </p:cNvPr>
              <p:cNvGrpSpPr>
                <a:grpSpLocks noChangeAspect="1"/>
              </p:cNvGrpSpPr>
              <p:nvPr/>
            </p:nvGrpSpPr>
            <p:grpSpPr>
              <a:xfrm>
                <a:off x="3672386" y="2536396"/>
                <a:ext cx="1799229" cy="1800000"/>
                <a:chOff x="1428636" y="2090634"/>
                <a:chExt cx="2324736" cy="2325732"/>
              </a:xfrm>
            </p:grpSpPr>
            <p:grpSp>
              <p:nvGrpSpPr>
                <p:cNvPr id="13" name="Graphic 7" descr="Alarm clock outline">
                  <a:extLst>
                    <a:ext uri="{FF2B5EF4-FFF2-40B4-BE49-F238E27FC236}">
                      <a16:creationId xmlns:a16="http://schemas.microsoft.com/office/drawing/2014/main" id="{18A94303-4814-266C-EB17-DB909583630C}"/>
                    </a:ext>
                  </a:extLst>
                </p:cNvPr>
                <p:cNvGrpSpPr/>
                <p:nvPr/>
              </p:nvGrpSpPr>
              <p:grpSpPr>
                <a:xfrm>
                  <a:off x="1428636" y="2090634"/>
                  <a:ext cx="2324736" cy="2325732"/>
                  <a:chOff x="1428636" y="2090634"/>
                  <a:chExt cx="2324736" cy="2325732"/>
                </a:xfrm>
                <a:solidFill>
                  <a:schemeClr val="tx1"/>
                </a:solidFill>
              </p:grpSpPr>
              <p:sp>
                <p:nvSpPr>
                  <p:cNvPr id="15" name="Freeform: Shape 14">
                    <a:extLst>
                      <a:ext uri="{FF2B5EF4-FFF2-40B4-BE49-F238E27FC236}">
                        <a16:creationId xmlns:a16="http://schemas.microsoft.com/office/drawing/2014/main" id="{C1D33865-4613-70F4-6F20-BEDAD277180C}"/>
                      </a:ext>
                    </a:extLst>
                  </p:cNvPr>
                  <p:cNvSpPr/>
                  <p:nvPr/>
                </p:nvSpPr>
                <p:spPr>
                  <a:xfrm>
                    <a:off x="1428636" y="2090634"/>
                    <a:ext cx="708256" cy="708297"/>
                  </a:xfrm>
                  <a:custGeom>
                    <a:avLst/>
                    <a:gdLst>
                      <a:gd name="connsiteX0" fmla="*/ 527825 w 708256"/>
                      <a:gd name="connsiteY0" fmla="*/ 42092 h 708297"/>
                      <a:gd name="connsiteX1" fmla="*/ 333838 w 708256"/>
                      <a:gd name="connsiteY1" fmla="*/ 38314 h 708297"/>
                      <a:gd name="connsiteX2" fmla="*/ 333515 w 708256"/>
                      <a:gd name="connsiteY2" fmla="*/ 38622 h 708297"/>
                      <a:gd name="connsiteX3" fmla="*/ 330046 w 708256"/>
                      <a:gd name="connsiteY3" fmla="*/ 42092 h 708297"/>
                      <a:gd name="connsiteX4" fmla="*/ 42050 w 708256"/>
                      <a:gd name="connsiteY4" fmla="*/ 330087 h 708297"/>
                      <a:gd name="connsiteX5" fmla="*/ 38414 w 708256"/>
                      <a:gd name="connsiteY5" fmla="*/ 524227 h 708297"/>
                      <a:gd name="connsiteX6" fmla="*/ 38580 w 708256"/>
                      <a:gd name="connsiteY6" fmla="*/ 524397 h 708297"/>
                      <a:gd name="connsiteX7" fmla="*/ 42050 w 708256"/>
                      <a:gd name="connsiteY7" fmla="*/ 527867 h 708297"/>
                      <a:gd name="connsiteX8" fmla="*/ 222481 w 708256"/>
                      <a:gd name="connsiteY8" fmla="*/ 708298 h 708297"/>
                      <a:gd name="connsiteX9" fmla="*/ 708256 w 708256"/>
                      <a:gd name="connsiteY9" fmla="*/ 222523 h 708297"/>
                      <a:gd name="connsiteX10" fmla="*/ 91148 w 708256"/>
                      <a:gd name="connsiteY10" fmla="*/ 478943 h 708297"/>
                      <a:gd name="connsiteX11" fmla="*/ 87678 w 708256"/>
                      <a:gd name="connsiteY11" fmla="*/ 475473 h 708297"/>
                      <a:gd name="connsiteX12" fmla="*/ 89552 w 708256"/>
                      <a:gd name="connsiteY12" fmla="*/ 380781 h 708297"/>
                      <a:gd name="connsiteX13" fmla="*/ 91148 w 708256"/>
                      <a:gd name="connsiteY13" fmla="*/ 379220 h 708297"/>
                      <a:gd name="connsiteX14" fmla="*/ 379144 w 708256"/>
                      <a:gd name="connsiteY14" fmla="*/ 91225 h 708297"/>
                      <a:gd name="connsiteX15" fmla="*/ 382613 w 708256"/>
                      <a:gd name="connsiteY15" fmla="*/ 87755 h 708297"/>
                      <a:gd name="connsiteX16" fmla="*/ 477201 w 708256"/>
                      <a:gd name="connsiteY16" fmla="*/ 89629 h 708297"/>
                      <a:gd name="connsiteX17" fmla="*/ 478762 w 708256"/>
                      <a:gd name="connsiteY17" fmla="*/ 91225 h 708297"/>
                      <a:gd name="connsiteX18" fmla="*/ 610164 w 708256"/>
                      <a:gd name="connsiteY18" fmla="*/ 222627 h 708297"/>
                      <a:gd name="connsiteX19" fmla="*/ 222481 w 708256"/>
                      <a:gd name="connsiteY19" fmla="*/ 610345 h 70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256" h="708297">
                        <a:moveTo>
                          <a:pt x="527825" y="42092"/>
                        </a:moveTo>
                        <a:cubicBezTo>
                          <a:pt x="475299" y="-12519"/>
                          <a:pt x="388450" y="-14213"/>
                          <a:pt x="333838" y="38314"/>
                        </a:cubicBezTo>
                        <a:cubicBezTo>
                          <a:pt x="333730" y="38414"/>
                          <a:pt x="333623" y="38518"/>
                          <a:pt x="333515" y="38622"/>
                        </a:cubicBezTo>
                        <a:lnTo>
                          <a:pt x="330046" y="42092"/>
                        </a:lnTo>
                        <a:lnTo>
                          <a:pt x="42050" y="330087"/>
                        </a:lnTo>
                        <a:cubicBezTo>
                          <a:pt x="-12565" y="382693"/>
                          <a:pt x="-14192" y="469612"/>
                          <a:pt x="38414" y="524227"/>
                        </a:cubicBezTo>
                        <a:cubicBezTo>
                          <a:pt x="38469" y="524283"/>
                          <a:pt x="38525" y="524342"/>
                          <a:pt x="38580" y="524397"/>
                        </a:cubicBezTo>
                        <a:lnTo>
                          <a:pt x="42050" y="527867"/>
                        </a:lnTo>
                        <a:lnTo>
                          <a:pt x="222481" y="708298"/>
                        </a:lnTo>
                        <a:lnTo>
                          <a:pt x="708256" y="222523"/>
                        </a:lnTo>
                        <a:close/>
                        <a:moveTo>
                          <a:pt x="91148" y="478943"/>
                        </a:moveTo>
                        <a:lnTo>
                          <a:pt x="87678" y="475473"/>
                        </a:lnTo>
                        <a:cubicBezTo>
                          <a:pt x="62574" y="448603"/>
                          <a:pt x="63404" y="406639"/>
                          <a:pt x="89552" y="380781"/>
                        </a:cubicBezTo>
                        <a:cubicBezTo>
                          <a:pt x="90107" y="380261"/>
                          <a:pt x="90628" y="379775"/>
                          <a:pt x="91148" y="379220"/>
                        </a:cubicBezTo>
                        <a:lnTo>
                          <a:pt x="379144" y="91225"/>
                        </a:lnTo>
                        <a:lnTo>
                          <a:pt x="382613" y="87755"/>
                        </a:lnTo>
                        <a:cubicBezTo>
                          <a:pt x="409449" y="62665"/>
                          <a:pt x="451382" y="63494"/>
                          <a:pt x="477201" y="89629"/>
                        </a:cubicBezTo>
                        <a:lnTo>
                          <a:pt x="478762" y="91225"/>
                        </a:lnTo>
                        <a:lnTo>
                          <a:pt x="610164" y="222627"/>
                        </a:lnTo>
                        <a:lnTo>
                          <a:pt x="222481" y="610345"/>
                        </a:lnTo>
                        <a:close/>
                      </a:path>
                    </a:pathLst>
                  </a:custGeom>
                  <a:grpFill/>
                  <a:ln w="34627"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2AB517B-997E-DEDD-60A1-4F4555F7171B}"/>
                      </a:ext>
                    </a:extLst>
                  </p:cNvPr>
                  <p:cNvSpPr/>
                  <p:nvPr/>
                </p:nvSpPr>
                <p:spPr>
                  <a:xfrm>
                    <a:off x="3045118" y="2090717"/>
                    <a:ext cx="708254" cy="708284"/>
                  </a:xfrm>
                  <a:custGeom>
                    <a:avLst/>
                    <a:gdLst>
                      <a:gd name="connsiteX0" fmla="*/ 666206 w 708254"/>
                      <a:gd name="connsiteY0" fmla="*/ 330074 h 708284"/>
                      <a:gd name="connsiteX1" fmla="*/ 378211 w 708254"/>
                      <a:gd name="connsiteY1" fmla="*/ 42079 h 708284"/>
                      <a:gd name="connsiteX2" fmla="*/ 374741 w 708254"/>
                      <a:gd name="connsiteY2" fmla="*/ 38609 h 708284"/>
                      <a:gd name="connsiteX3" fmla="*/ 180691 w 708254"/>
                      <a:gd name="connsiteY3" fmla="*/ 41808 h 708284"/>
                      <a:gd name="connsiteX4" fmla="*/ 180431 w 708254"/>
                      <a:gd name="connsiteY4" fmla="*/ 42079 h 708284"/>
                      <a:gd name="connsiteX5" fmla="*/ 0 w 708254"/>
                      <a:gd name="connsiteY5" fmla="*/ 222509 h 708284"/>
                      <a:gd name="connsiteX6" fmla="*/ 485775 w 708254"/>
                      <a:gd name="connsiteY6" fmla="*/ 708285 h 708284"/>
                      <a:gd name="connsiteX7" fmla="*/ 666206 w 708254"/>
                      <a:gd name="connsiteY7" fmla="*/ 527854 h 708284"/>
                      <a:gd name="connsiteX8" fmla="*/ 669676 w 708254"/>
                      <a:gd name="connsiteY8" fmla="*/ 524384 h 708284"/>
                      <a:gd name="connsiteX9" fmla="*/ 666376 w 708254"/>
                      <a:gd name="connsiteY9" fmla="*/ 330240 h 708284"/>
                      <a:gd name="connsiteX10" fmla="*/ 666206 w 708254"/>
                      <a:gd name="connsiteY10" fmla="*/ 330074 h 708284"/>
                      <a:gd name="connsiteX11" fmla="*/ 620612 w 708254"/>
                      <a:gd name="connsiteY11" fmla="*/ 475390 h 708284"/>
                      <a:gd name="connsiteX12" fmla="*/ 617143 w 708254"/>
                      <a:gd name="connsiteY12" fmla="*/ 478860 h 708284"/>
                      <a:gd name="connsiteX13" fmla="*/ 485775 w 708254"/>
                      <a:gd name="connsiteY13" fmla="*/ 610262 h 708284"/>
                      <a:gd name="connsiteX14" fmla="*/ 98022 w 708254"/>
                      <a:gd name="connsiteY14" fmla="*/ 222475 h 708284"/>
                      <a:gd name="connsiteX15" fmla="*/ 229424 w 708254"/>
                      <a:gd name="connsiteY15" fmla="*/ 91073 h 708284"/>
                      <a:gd name="connsiteX16" fmla="*/ 230986 w 708254"/>
                      <a:gd name="connsiteY16" fmla="*/ 89476 h 708284"/>
                      <a:gd name="connsiteX17" fmla="*/ 325573 w 708254"/>
                      <a:gd name="connsiteY17" fmla="*/ 87603 h 708284"/>
                      <a:gd name="connsiteX18" fmla="*/ 329043 w 708254"/>
                      <a:gd name="connsiteY18" fmla="*/ 91073 h 708284"/>
                      <a:gd name="connsiteX19" fmla="*/ 617038 w 708254"/>
                      <a:gd name="connsiteY19" fmla="*/ 379068 h 708284"/>
                      <a:gd name="connsiteX20" fmla="*/ 618635 w 708254"/>
                      <a:gd name="connsiteY20" fmla="*/ 380629 h 708284"/>
                      <a:gd name="connsiteX21" fmla="*/ 620508 w 708254"/>
                      <a:gd name="connsiteY21" fmla="*/ 475321 h 7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254" h="708284">
                        <a:moveTo>
                          <a:pt x="666206" y="330074"/>
                        </a:moveTo>
                        <a:lnTo>
                          <a:pt x="378211" y="42079"/>
                        </a:lnTo>
                        <a:lnTo>
                          <a:pt x="374741" y="38609"/>
                        </a:lnTo>
                        <a:cubicBezTo>
                          <a:pt x="320271" y="-14094"/>
                          <a:pt x="233394" y="-12661"/>
                          <a:pt x="180691" y="41808"/>
                        </a:cubicBezTo>
                        <a:cubicBezTo>
                          <a:pt x="180604" y="41898"/>
                          <a:pt x="180517" y="41988"/>
                          <a:pt x="180431" y="42079"/>
                        </a:cubicBezTo>
                        <a:lnTo>
                          <a:pt x="0" y="222509"/>
                        </a:lnTo>
                        <a:lnTo>
                          <a:pt x="485775" y="708285"/>
                        </a:lnTo>
                        <a:lnTo>
                          <a:pt x="666206" y="527854"/>
                        </a:lnTo>
                        <a:lnTo>
                          <a:pt x="669676" y="524384"/>
                        </a:lnTo>
                        <a:cubicBezTo>
                          <a:pt x="722375" y="469863"/>
                          <a:pt x="720901" y="382940"/>
                          <a:pt x="666376" y="330240"/>
                        </a:cubicBezTo>
                        <a:cubicBezTo>
                          <a:pt x="666320" y="330185"/>
                          <a:pt x="666261" y="330129"/>
                          <a:pt x="666206" y="330074"/>
                        </a:cubicBezTo>
                        <a:close/>
                        <a:moveTo>
                          <a:pt x="620612" y="475390"/>
                        </a:moveTo>
                        <a:lnTo>
                          <a:pt x="617143" y="478860"/>
                        </a:lnTo>
                        <a:lnTo>
                          <a:pt x="485775" y="610262"/>
                        </a:lnTo>
                        <a:lnTo>
                          <a:pt x="98022" y="222475"/>
                        </a:lnTo>
                        <a:lnTo>
                          <a:pt x="229424" y="91073"/>
                        </a:lnTo>
                        <a:lnTo>
                          <a:pt x="230986" y="89476"/>
                        </a:lnTo>
                        <a:cubicBezTo>
                          <a:pt x="256805" y="63342"/>
                          <a:pt x="298738" y="62512"/>
                          <a:pt x="325573" y="87603"/>
                        </a:cubicBezTo>
                        <a:lnTo>
                          <a:pt x="329043" y="91073"/>
                        </a:lnTo>
                        <a:lnTo>
                          <a:pt x="617038" y="379068"/>
                        </a:lnTo>
                        <a:cubicBezTo>
                          <a:pt x="617559" y="379623"/>
                          <a:pt x="618079" y="380109"/>
                          <a:pt x="618635" y="380629"/>
                        </a:cubicBezTo>
                        <a:cubicBezTo>
                          <a:pt x="644783" y="406486"/>
                          <a:pt x="645613" y="448450"/>
                          <a:pt x="620508" y="475321"/>
                        </a:cubicBezTo>
                        <a:close/>
                      </a:path>
                    </a:pathLst>
                  </a:custGeom>
                  <a:grpFill/>
                  <a:ln w="3462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77C1D-2F69-923D-8B04-D6497EAF1F86}"/>
                      </a:ext>
                    </a:extLst>
                  </p:cNvPr>
                  <p:cNvSpPr/>
                  <p:nvPr/>
                </p:nvSpPr>
                <p:spPr>
                  <a:xfrm>
                    <a:off x="1688792" y="2194731"/>
                    <a:ext cx="1804385" cy="2221635"/>
                  </a:xfrm>
                  <a:custGeom>
                    <a:avLst/>
                    <a:gdLst>
                      <a:gd name="connsiteX0" fmla="*/ 936929 w 1804385"/>
                      <a:gd name="connsiteY0" fmla="*/ 278453 h 2221635"/>
                      <a:gd name="connsiteX1" fmla="*/ 936929 w 1804385"/>
                      <a:gd name="connsiteY1" fmla="*/ 69396 h 2221635"/>
                      <a:gd name="connsiteX2" fmla="*/ 1110420 w 1804385"/>
                      <a:gd name="connsiteY2" fmla="*/ 69396 h 2221635"/>
                      <a:gd name="connsiteX3" fmla="*/ 1145118 w 1804385"/>
                      <a:gd name="connsiteY3" fmla="*/ 34698 h 2221635"/>
                      <a:gd name="connsiteX4" fmla="*/ 1110420 w 1804385"/>
                      <a:gd name="connsiteY4" fmla="*/ 0 h 2221635"/>
                      <a:gd name="connsiteX5" fmla="*/ 694041 w 1804385"/>
                      <a:gd name="connsiteY5" fmla="*/ 0 h 2221635"/>
                      <a:gd name="connsiteX6" fmla="*/ 659343 w 1804385"/>
                      <a:gd name="connsiteY6" fmla="*/ 34698 h 2221635"/>
                      <a:gd name="connsiteX7" fmla="*/ 694041 w 1804385"/>
                      <a:gd name="connsiteY7" fmla="*/ 69396 h 2221635"/>
                      <a:gd name="connsiteX8" fmla="*/ 867532 w 1804385"/>
                      <a:gd name="connsiteY8" fmla="*/ 69396 h 2221635"/>
                      <a:gd name="connsiteX9" fmla="*/ 867532 w 1804385"/>
                      <a:gd name="connsiteY9" fmla="*/ 278453 h 2221635"/>
                      <a:gd name="connsiteX10" fmla="*/ 663 w 1804385"/>
                      <a:gd name="connsiteY10" fmla="*/ 1213827 h 2221635"/>
                      <a:gd name="connsiteX11" fmla="*/ 243381 w 1804385"/>
                      <a:gd name="connsiteY11" fmla="*/ 1795772 h 2221635"/>
                      <a:gd name="connsiteX12" fmla="*/ 72596 w 1804385"/>
                      <a:gd name="connsiteY12" fmla="*/ 2171623 h 2221635"/>
                      <a:gd name="connsiteX13" fmla="*/ 88432 w 1804385"/>
                      <a:gd name="connsiteY13" fmla="*/ 2218066 h 2221635"/>
                      <a:gd name="connsiteX14" fmla="*/ 134876 w 1804385"/>
                      <a:gd name="connsiteY14" fmla="*/ 2202234 h 2221635"/>
                      <a:gd name="connsiteX15" fmla="*/ 135747 w 1804385"/>
                      <a:gd name="connsiteY15" fmla="*/ 2200318 h 2221635"/>
                      <a:gd name="connsiteX16" fmla="*/ 295983 w 1804385"/>
                      <a:gd name="connsiteY16" fmla="*/ 1847819 h 2221635"/>
                      <a:gd name="connsiteX17" fmla="*/ 1508478 w 1804385"/>
                      <a:gd name="connsiteY17" fmla="*/ 1847819 h 2221635"/>
                      <a:gd name="connsiteX18" fmla="*/ 1668714 w 1804385"/>
                      <a:gd name="connsiteY18" fmla="*/ 2200318 h 2221635"/>
                      <a:gd name="connsiteX19" fmla="*/ 1714117 w 1804385"/>
                      <a:gd name="connsiteY19" fmla="*/ 2218937 h 2221635"/>
                      <a:gd name="connsiteX20" fmla="*/ 1732736 w 1804385"/>
                      <a:gd name="connsiteY20" fmla="*/ 2173538 h 2221635"/>
                      <a:gd name="connsiteX21" fmla="*/ 1731865 w 1804385"/>
                      <a:gd name="connsiteY21" fmla="*/ 2171623 h 2221635"/>
                      <a:gd name="connsiteX22" fmla="*/ 1561011 w 1804385"/>
                      <a:gd name="connsiteY22" fmla="*/ 1795772 h 2221635"/>
                      <a:gd name="connsiteX23" fmla="*/ 1518811 w 1804385"/>
                      <a:gd name="connsiteY23" fmla="*/ 521171 h 2221635"/>
                      <a:gd name="connsiteX24" fmla="*/ 936929 w 1804385"/>
                      <a:gd name="connsiteY24" fmla="*/ 278453 h 2221635"/>
                      <a:gd name="connsiteX25" fmla="*/ 902230 w 1804385"/>
                      <a:gd name="connsiteY25" fmla="*/ 2012497 h 2221635"/>
                      <a:gd name="connsiteX26" fmla="*/ 69473 w 1804385"/>
                      <a:gd name="connsiteY26" fmla="*/ 1179740 h 2221635"/>
                      <a:gd name="connsiteX27" fmla="*/ 902230 w 1804385"/>
                      <a:gd name="connsiteY27" fmla="*/ 346982 h 2221635"/>
                      <a:gd name="connsiteX28" fmla="*/ 1734988 w 1804385"/>
                      <a:gd name="connsiteY28" fmla="*/ 1179740 h 2221635"/>
                      <a:gd name="connsiteX29" fmla="*/ 902230 w 1804385"/>
                      <a:gd name="connsiteY29" fmla="*/ 2012497 h 2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4385" h="2221635">
                        <a:moveTo>
                          <a:pt x="936929" y="278453"/>
                        </a:moveTo>
                        <a:lnTo>
                          <a:pt x="936929" y="69396"/>
                        </a:lnTo>
                        <a:lnTo>
                          <a:pt x="1110420" y="69396"/>
                        </a:lnTo>
                        <a:cubicBezTo>
                          <a:pt x="1129584" y="69396"/>
                          <a:pt x="1145118" y="53862"/>
                          <a:pt x="1145118" y="34698"/>
                        </a:cubicBezTo>
                        <a:cubicBezTo>
                          <a:pt x="1145118" y="15534"/>
                          <a:pt x="1129584" y="0"/>
                          <a:pt x="1110420" y="0"/>
                        </a:cubicBezTo>
                        <a:lnTo>
                          <a:pt x="694041" y="0"/>
                        </a:lnTo>
                        <a:cubicBezTo>
                          <a:pt x="674877" y="0"/>
                          <a:pt x="659343" y="15534"/>
                          <a:pt x="659343" y="34698"/>
                        </a:cubicBezTo>
                        <a:cubicBezTo>
                          <a:pt x="659343" y="53862"/>
                          <a:pt x="674877" y="69396"/>
                          <a:pt x="694041" y="69396"/>
                        </a:cubicBezTo>
                        <a:lnTo>
                          <a:pt x="867532" y="69396"/>
                        </a:lnTo>
                        <a:lnTo>
                          <a:pt x="867532" y="278453"/>
                        </a:lnTo>
                        <a:cubicBezTo>
                          <a:pt x="369856" y="297371"/>
                          <a:pt x="-18254" y="716151"/>
                          <a:pt x="663" y="1213827"/>
                        </a:cubicBezTo>
                        <a:cubicBezTo>
                          <a:pt x="8904" y="1430694"/>
                          <a:pt x="95084" y="1637315"/>
                          <a:pt x="243381" y="1795772"/>
                        </a:cubicBezTo>
                        <a:lnTo>
                          <a:pt x="72596" y="2171623"/>
                        </a:lnTo>
                        <a:cubicBezTo>
                          <a:pt x="64144" y="2188823"/>
                          <a:pt x="71232" y="2209614"/>
                          <a:pt x="88432" y="2218066"/>
                        </a:cubicBezTo>
                        <a:cubicBezTo>
                          <a:pt x="105629" y="2226519"/>
                          <a:pt x="126423" y="2219430"/>
                          <a:pt x="134876" y="2202234"/>
                        </a:cubicBezTo>
                        <a:cubicBezTo>
                          <a:pt x="135185" y="2201602"/>
                          <a:pt x="135476" y="2200964"/>
                          <a:pt x="135747" y="2200318"/>
                        </a:cubicBezTo>
                        <a:lnTo>
                          <a:pt x="295983" y="1847819"/>
                        </a:lnTo>
                        <a:cubicBezTo>
                          <a:pt x="639902" y="2159902"/>
                          <a:pt x="1164560" y="2159902"/>
                          <a:pt x="1508478" y="1847819"/>
                        </a:cubicBezTo>
                        <a:lnTo>
                          <a:pt x="1668714" y="2200318"/>
                        </a:lnTo>
                        <a:cubicBezTo>
                          <a:pt x="1676108" y="2217997"/>
                          <a:pt x="1696438" y="2226335"/>
                          <a:pt x="1714117" y="2218937"/>
                        </a:cubicBezTo>
                        <a:cubicBezTo>
                          <a:pt x="1731796" y="2211543"/>
                          <a:pt x="1740130" y="2191217"/>
                          <a:pt x="1732736" y="2173538"/>
                        </a:cubicBezTo>
                        <a:cubicBezTo>
                          <a:pt x="1732465" y="2172889"/>
                          <a:pt x="1732174" y="2172251"/>
                          <a:pt x="1731865" y="2171623"/>
                        </a:cubicBezTo>
                        <a:lnTo>
                          <a:pt x="1561011" y="1795772"/>
                        </a:lnTo>
                        <a:cubicBezTo>
                          <a:pt x="1901328" y="1432148"/>
                          <a:pt x="1882434" y="861491"/>
                          <a:pt x="1518811" y="521171"/>
                        </a:cubicBezTo>
                        <a:cubicBezTo>
                          <a:pt x="1360372" y="372888"/>
                          <a:pt x="1153775" y="286711"/>
                          <a:pt x="936929" y="278453"/>
                        </a:cubicBezTo>
                        <a:close/>
                        <a:moveTo>
                          <a:pt x="902230" y="2012497"/>
                        </a:moveTo>
                        <a:cubicBezTo>
                          <a:pt x="442313" y="2012497"/>
                          <a:pt x="69473" y="1639657"/>
                          <a:pt x="69473" y="1179740"/>
                        </a:cubicBezTo>
                        <a:cubicBezTo>
                          <a:pt x="69473" y="719821"/>
                          <a:pt x="442313" y="346982"/>
                          <a:pt x="902230" y="346982"/>
                        </a:cubicBezTo>
                        <a:cubicBezTo>
                          <a:pt x="1362149" y="346982"/>
                          <a:pt x="1734988" y="719821"/>
                          <a:pt x="1734988" y="1179740"/>
                        </a:cubicBezTo>
                        <a:cubicBezTo>
                          <a:pt x="1734471" y="1639446"/>
                          <a:pt x="1361937" y="2011980"/>
                          <a:pt x="902230" y="2012497"/>
                        </a:cubicBezTo>
                        <a:close/>
                      </a:path>
                    </a:pathLst>
                  </a:custGeom>
                  <a:grpFill/>
                  <a:ln w="34627" cap="flat">
                    <a:noFill/>
                    <a:prstDash val="solid"/>
                    <a:miter/>
                  </a:ln>
                </p:spPr>
                <p:txBody>
                  <a:bodyPr rtlCol="0" anchor="ctr"/>
                  <a:lstStyle/>
                  <a:p>
                    <a:endParaRPr lang="en-GB"/>
                  </a:p>
                </p:txBody>
              </p:sp>
            </p:grpSp>
            <p:cxnSp>
              <p:nvCxnSpPr>
                <p:cNvPr id="14" name="Straight Connector 13">
                  <a:extLst>
                    <a:ext uri="{FF2B5EF4-FFF2-40B4-BE49-F238E27FC236}">
                      <a16:creationId xmlns:a16="http://schemas.microsoft.com/office/drawing/2014/main" id="{8DB80104-21FB-24BF-C13D-3C34E70A5A4C}"/>
                    </a:ext>
                  </a:extLst>
                </p:cNvPr>
                <p:cNvCxnSpPr>
                  <a:cxnSpLocks/>
                </p:cNvCxnSpPr>
                <p:nvPr/>
              </p:nvCxnSpPr>
              <p:spPr>
                <a:xfrm>
                  <a:off x="2590016" y="2784601"/>
                  <a:ext cx="0" cy="58987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F9D67DB5-D937-1C23-2F82-C2CB686054BE}"/>
                  </a:ext>
                </a:extLst>
              </p:cNvPr>
              <p:cNvSpPr txBox="1"/>
              <p:nvPr/>
            </p:nvSpPr>
            <p:spPr>
              <a:xfrm>
                <a:off x="3943036" y="4253291"/>
                <a:ext cx="1257927" cy="484257"/>
              </a:xfrm>
              <a:prstGeom prst="rect">
                <a:avLst/>
              </a:prstGeom>
              <a:noFill/>
            </p:spPr>
            <p:txBody>
              <a:bodyPr wrap="square" rtlCol="0">
                <a:spAutoFit/>
              </a:bodyPr>
              <a:lstStyle/>
              <a:p>
                <a:pPr algn="ctr"/>
                <a:r>
                  <a:rPr lang="en-GB" sz="2000" b="1">
                    <a:solidFill>
                      <a:srgbClr val="FE6900"/>
                    </a:solidFill>
                    <a:latin typeface="Courier New" panose="02070309020205020404" pitchFamily="49" charset="0"/>
                    <a:cs typeface="Courier New" panose="02070309020205020404" pitchFamily="49" charset="0"/>
                  </a:rPr>
                  <a:t>12:00</a:t>
                </a:r>
              </a:p>
            </p:txBody>
          </p:sp>
        </p:grpSp>
        <p:grpSp>
          <p:nvGrpSpPr>
            <p:cNvPr id="34" name="Group 33">
              <a:extLst>
                <a:ext uri="{FF2B5EF4-FFF2-40B4-BE49-F238E27FC236}">
                  <a16:creationId xmlns:a16="http://schemas.microsoft.com/office/drawing/2014/main" id="{4DA15259-E545-01EF-7652-A4CCCAF774EE}"/>
                </a:ext>
              </a:extLst>
            </p:cNvPr>
            <p:cNvGrpSpPr/>
            <p:nvPr/>
          </p:nvGrpSpPr>
          <p:grpSpPr>
            <a:xfrm>
              <a:off x="5958371" y="2536396"/>
              <a:ext cx="1799229" cy="2201152"/>
              <a:chOff x="5958371" y="2536396"/>
              <a:chExt cx="1799229" cy="2201152"/>
            </a:xfrm>
          </p:grpSpPr>
          <p:grpSp>
            <p:nvGrpSpPr>
              <p:cNvPr id="29" name="Group 28">
                <a:extLst>
                  <a:ext uri="{FF2B5EF4-FFF2-40B4-BE49-F238E27FC236}">
                    <a16:creationId xmlns:a16="http://schemas.microsoft.com/office/drawing/2014/main" id="{111BDE2F-29A6-044A-F012-FA4EF0BF45D8}"/>
                  </a:ext>
                </a:extLst>
              </p:cNvPr>
              <p:cNvGrpSpPr/>
              <p:nvPr/>
            </p:nvGrpSpPr>
            <p:grpSpPr>
              <a:xfrm>
                <a:off x="5958371" y="2536396"/>
                <a:ext cx="1799229" cy="1800000"/>
                <a:chOff x="5958371" y="2536396"/>
                <a:chExt cx="1799229" cy="1800000"/>
              </a:xfrm>
            </p:grpSpPr>
            <p:grpSp>
              <p:nvGrpSpPr>
                <p:cNvPr id="18" name="Group 17">
                  <a:extLst>
                    <a:ext uri="{FF2B5EF4-FFF2-40B4-BE49-F238E27FC236}">
                      <a16:creationId xmlns:a16="http://schemas.microsoft.com/office/drawing/2014/main" id="{0B5DB499-D356-7A3E-0717-ADE177F81FF9}"/>
                    </a:ext>
                  </a:extLst>
                </p:cNvPr>
                <p:cNvGrpSpPr>
                  <a:grpSpLocks noChangeAspect="1"/>
                </p:cNvGrpSpPr>
                <p:nvPr/>
              </p:nvGrpSpPr>
              <p:grpSpPr>
                <a:xfrm>
                  <a:off x="5958371" y="2536396"/>
                  <a:ext cx="1799229" cy="1800000"/>
                  <a:chOff x="1428636" y="2090634"/>
                  <a:chExt cx="2324736" cy="2325732"/>
                </a:xfrm>
              </p:grpSpPr>
              <p:grpSp>
                <p:nvGrpSpPr>
                  <p:cNvPr id="19" name="Graphic 7" descr="Alarm clock outline">
                    <a:extLst>
                      <a:ext uri="{FF2B5EF4-FFF2-40B4-BE49-F238E27FC236}">
                        <a16:creationId xmlns:a16="http://schemas.microsoft.com/office/drawing/2014/main" id="{F49710F4-0F5C-B1E9-11F8-FB6A9BC5E57D}"/>
                      </a:ext>
                    </a:extLst>
                  </p:cNvPr>
                  <p:cNvGrpSpPr/>
                  <p:nvPr/>
                </p:nvGrpSpPr>
                <p:grpSpPr>
                  <a:xfrm>
                    <a:off x="1428636" y="2090634"/>
                    <a:ext cx="2324736" cy="2325732"/>
                    <a:chOff x="1428636" y="2090634"/>
                    <a:chExt cx="2324736" cy="2325732"/>
                  </a:xfrm>
                  <a:solidFill>
                    <a:schemeClr val="tx1"/>
                  </a:solidFill>
                </p:grpSpPr>
                <p:sp>
                  <p:nvSpPr>
                    <p:cNvPr id="21" name="Freeform: Shape 20">
                      <a:extLst>
                        <a:ext uri="{FF2B5EF4-FFF2-40B4-BE49-F238E27FC236}">
                          <a16:creationId xmlns:a16="http://schemas.microsoft.com/office/drawing/2014/main" id="{D5AA352A-077A-AFAD-319C-E2430F99AF50}"/>
                        </a:ext>
                      </a:extLst>
                    </p:cNvPr>
                    <p:cNvSpPr/>
                    <p:nvPr/>
                  </p:nvSpPr>
                  <p:spPr>
                    <a:xfrm>
                      <a:off x="1428636" y="2090634"/>
                      <a:ext cx="708256" cy="708297"/>
                    </a:xfrm>
                    <a:custGeom>
                      <a:avLst/>
                      <a:gdLst>
                        <a:gd name="connsiteX0" fmla="*/ 527825 w 708256"/>
                        <a:gd name="connsiteY0" fmla="*/ 42092 h 708297"/>
                        <a:gd name="connsiteX1" fmla="*/ 333838 w 708256"/>
                        <a:gd name="connsiteY1" fmla="*/ 38314 h 708297"/>
                        <a:gd name="connsiteX2" fmla="*/ 333515 w 708256"/>
                        <a:gd name="connsiteY2" fmla="*/ 38622 h 708297"/>
                        <a:gd name="connsiteX3" fmla="*/ 330046 w 708256"/>
                        <a:gd name="connsiteY3" fmla="*/ 42092 h 708297"/>
                        <a:gd name="connsiteX4" fmla="*/ 42050 w 708256"/>
                        <a:gd name="connsiteY4" fmla="*/ 330087 h 708297"/>
                        <a:gd name="connsiteX5" fmla="*/ 38414 w 708256"/>
                        <a:gd name="connsiteY5" fmla="*/ 524227 h 708297"/>
                        <a:gd name="connsiteX6" fmla="*/ 38580 w 708256"/>
                        <a:gd name="connsiteY6" fmla="*/ 524397 h 708297"/>
                        <a:gd name="connsiteX7" fmla="*/ 42050 w 708256"/>
                        <a:gd name="connsiteY7" fmla="*/ 527867 h 708297"/>
                        <a:gd name="connsiteX8" fmla="*/ 222481 w 708256"/>
                        <a:gd name="connsiteY8" fmla="*/ 708298 h 708297"/>
                        <a:gd name="connsiteX9" fmla="*/ 708256 w 708256"/>
                        <a:gd name="connsiteY9" fmla="*/ 222523 h 708297"/>
                        <a:gd name="connsiteX10" fmla="*/ 91148 w 708256"/>
                        <a:gd name="connsiteY10" fmla="*/ 478943 h 708297"/>
                        <a:gd name="connsiteX11" fmla="*/ 87678 w 708256"/>
                        <a:gd name="connsiteY11" fmla="*/ 475473 h 708297"/>
                        <a:gd name="connsiteX12" fmla="*/ 89552 w 708256"/>
                        <a:gd name="connsiteY12" fmla="*/ 380781 h 708297"/>
                        <a:gd name="connsiteX13" fmla="*/ 91148 w 708256"/>
                        <a:gd name="connsiteY13" fmla="*/ 379220 h 708297"/>
                        <a:gd name="connsiteX14" fmla="*/ 379144 w 708256"/>
                        <a:gd name="connsiteY14" fmla="*/ 91225 h 708297"/>
                        <a:gd name="connsiteX15" fmla="*/ 382613 w 708256"/>
                        <a:gd name="connsiteY15" fmla="*/ 87755 h 708297"/>
                        <a:gd name="connsiteX16" fmla="*/ 477201 w 708256"/>
                        <a:gd name="connsiteY16" fmla="*/ 89629 h 708297"/>
                        <a:gd name="connsiteX17" fmla="*/ 478762 w 708256"/>
                        <a:gd name="connsiteY17" fmla="*/ 91225 h 708297"/>
                        <a:gd name="connsiteX18" fmla="*/ 610164 w 708256"/>
                        <a:gd name="connsiteY18" fmla="*/ 222627 h 708297"/>
                        <a:gd name="connsiteX19" fmla="*/ 222481 w 708256"/>
                        <a:gd name="connsiteY19" fmla="*/ 610345 h 70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256" h="708297">
                          <a:moveTo>
                            <a:pt x="527825" y="42092"/>
                          </a:moveTo>
                          <a:cubicBezTo>
                            <a:pt x="475299" y="-12519"/>
                            <a:pt x="388450" y="-14213"/>
                            <a:pt x="333838" y="38314"/>
                          </a:cubicBezTo>
                          <a:cubicBezTo>
                            <a:pt x="333730" y="38414"/>
                            <a:pt x="333623" y="38518"/>
                            <a:pt x="333515" y="38622"/>
                          </a:cubicBezTo>
                          <a:lnTo>
                            <a:pt x="330046" y="42092"/>
                          </a:lnTo>
                          <a:lnTo>
                            <a:pt x="42050" y="330087"/>
                          </a:lnTo>
                          <a:cubicBezTo>
                            <a:pt x="-12565" y="382693"/>
                            <a:pt x="-14192" y="469612"/>
                            <a:pt x="38414" y="524227"/>
                          </a:cubicBezTo>
                          <a:cubicBezTo>
                            <a:pt x="38469" y="524283"/>
                            <a:pt x="38525" y="524342"/>
                            <a:pt x="38580" y="524397"/>
                          </a:cubicBezTo>
                          <a:lnTo>
                            <a:pt x="42050" y="527867"/>
                          </a:lnTo>
                          <a:lnTo>
                            <a:pt x="222481" y="708298"/>
                          </a:lnTo>
                          <a:lnTo>
                            <a:pt x="708256" y="222523"/>
                          </a:lnTo>
                          <a:close/>
                          <a:moveTo>
                            <a:pt x="91148" y="478943"/>
                          </a:moveTo>
                          <a:lnTo>
                            <a:pt x="87678" y="475473"/>
                          </a:lnTo>
                          <a:cubicBezTo>
                            <a:pt x="62574" y="448603"/>
                            <a:pt x="63404" y="406639"/>
                            <a:pt x="89552" y="380781"/>
                          </a:cubicBezTo>
                          <a:cubicBezTo>
                            <a:pt x="90107" y="380261"/>
                            <a:pt x="90628" y="379775"/>
                            <a:pt x="91148" y="379220"/>
                          </a:cubicBezTo>
                          <a:lnTo>
                            <a:pt x="379144" y="91225"/>
                          </a:lnTo>
                          <a:lnTo>
                            <a:pt x="382613" y="87755"/>
                          </a:lnTo>
                          <a:cubicBezTo>
                            <a:pt x="409449" y="62665"/>
                            <a:pt x="451382" y="63494"/>
                            <a:pt x="477201" y="89629"/>
                          </a:cubicBezTo>
                          <a:lnTo>
                            <a:pt x="478762" y="91225"/>
                          </a:lnTo>
                          <a:lnTo>
                            <a:pt x="610164" y="222627"/>
                          </a:lnTo>
                          <a:lnTo>
                            <a:pt x="222481" y="610345"/>
                          </a:lnTo>
                          <a:close/>
                        </a:path>
                      </a:pathLst>
                    </a:custGeom>
                    <a:grpFill/>
                    <a:ln w="3462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EE8E9BF-6A7A-6839-98AC-4DA65DB555BE}"/>
                        </a:ext>
                      </a:extLst>
                    </p:cNvPr>
                    <p:cNvSpPr/>
                    <p:nvPr/>
                  </p:nvSpPr>
                  <p:spPr>
                    <a:xfrm>
                      <a:off x="3045118" y="2090717"/>
                      <a:ext cx="708254" cy="708284"/>
                    </a:xfrm>
                    <a:custGeom>
                      <a:avLst/>
                      <a:gdLst>
                        <a:gd name="connsiteX0" fmla="*/ 666206 w 708254"/>
                        <a:gd name="connsiteY0" fmla="*/ 330074 h 708284"/>
                        <a:gd name="connsiteX1" fmla="*/ 378211 w 708254"/>
                        <a:gd name="connsiteY1" fmla="*/ 42079 h 708284"/>
                        <a:gd name="connsiteX2" fmla="*/ 374741 w 708254"/>
                        <a:gd name="connsiteY2" fmla="*/ 38609 h 708284"/>
                        <a:gd name="connsiteX3" fmla="*/ 180691 w 708254"/>
                        <a:gd name="connsiteY3" fmla="*/ 41808 h 708284"/>
                        <a:gd name="connsiteX4" fmla="*/ 180431 w 708254"/>
                        <a:gd name="connsiteY4" fmla="*/ 42079 h 708284"/>
                        <a:gd name="connsiteX5" fmla="*/ 0 w 708254"/>
                        <a:gd name="connsiteY5" fmla="*/ 222509 h 708284"/>
                        <a:gd name="connsiteX6" fmla="*/ 485775 w 708254"/>
                        <a:gd name="connsiteY6" fmla="*/ 708285 h 708284"/>
                        <a:gd name="connsiteX7" fmla="*/ 666206 w 708254"/>
                        <a:gd name="connsiteY7" fmla="*/ 527854 h 708284"/>
                        <a:gd name="connsiteX8" fmla="*/ 669676 w 708254"/>
                        <a:gd name="connsiteY8" fmla="*/ 524384 h 708284"/>
                        <a:gd name="connsiteX9" fmla="*/ 666376 w 708254"/>
                        <a:gd name="connsiteY9" fmla="*/ 330240 h 708284"/>
                        <a:gd name="connsiteX10" fmla="*/ 666206 w 708254"/>
                        <a:gd name="connsiteY10" fmla="*/ 330074 h 708284"/>
                        <a:gd name="connsiteX11" fmla="*/ 620612 w 708254"/>
                        <a:gd name="connsiteY11" fmla="*/ 475390 h 708284"/>
                        <a:gd name="connsiteX12" fmla="*/ 617143 w 708254"/>
                        <a:gd name="connsiteY12" fmla="*/ 478860 h 708284"/>
                        <a:gd name="connsiteX13" fmla="*/ 485775 w 708254"/>
                        <a:gd name="connsiteY13" fmla="*/ 610262 h 708284"/>
                        <a:gd name="connsiteX14" fmla="*/ 98022 w 708254"/>
                        <a:gd name="connsiteY14" fmla="*/ 222475 h 708284"/>
                        <a:gd name="connsiteX15" fmla="*/ 229424 w 708254"/>
                        <a:gd name="connsiteY15" fmla="*/ 91073 h 708284"/>
                        <a:gd name="connsiteX16" fmla="*/ 230986 w 708254"/>
                        <a:gd name="connsiteY16" fmla="*/ 89476 h 708284"/>
                        <a:gd name="connsiteX17" fmla="*/ 325573 w 708254"/>
                        <a:gd name="connsiteY17" fmla="*/ 87603 h 708284"/>
                        <a:gd name="connsiteX18" fmla="*/ 329043 w 708254"/>
                        <a:gd name="connsiteY18" fmla="*/ 91073 h 708284"/>
                        <a:gd name="connsiteX19" fmla="*/ 617038 w 708254"/>
                        <a:gd name="connsiteY19" fmla="*/ 379068 h 708284"/>
                        <a:gd name="connsiteX20" fmla="*/ 618635 w 708254"/>
                        <a:gd name="connsiteY20" fmla="*/ 380629 h 708284"/>
                        <a:gd name="connsiteX21" fmla="*/ 620508 w 708254"/>
                        <a:gd name="connsiteY21" fmla="*/ 475321 h 7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254" h="708284">
                          <a:moveTo>
                            <a:pt x="666206" y="330074"/>
                          </a:moveTo>
                          <a:lnTo>
                            <a:pt x="378211" y="42079"/>
                          </a:lnTo>
                          <a:lnTo>
                            <a:pt x="374741" y="38609"/>
                          </a:lnTo>
                          <a:cubicBezTo>
                            <a:pt x="320271" y="-14094"/>
                            <a:pt x="233394" y="-12661"/>
                            <a:pt x="180691" y="41808"/>
                          </a:cubicBezTo>
                          <a:cubicBezTo>
                            <a:pt x="180604" y="41898"/>
                            <a:pt x="180517" y="41988"/>
                            <a:pt x="180431" y="42079"/>
                          </a:cubicBezTo>
                          <a:lnTo>
                            <a:pt x="0" y="222509"/>
                          </a:lnTo>
                          <a:lnTo>
                            <a:pt x="485775" y="708285"/>
                          </a:lnTo>
                          <a:lnTo>
                            <a:pt x="666206" y="527854"/>
                          </a:lnTo>
                          <a:lnTo>
                            <a:pt x="669676" y="524384"/>
                          </a:lnTo>
                          <a:cubicBezTo>
                            <a:pt x="722375" y="469863"/>
                            <a:pt x="720901" y="382940"/>
                            <a:pt x="666376" y="330240"/>
                          </a:cubicBezTo>
                          <a:cubicBezTo>
                            <a:pt x="666320" y="330185"/>
                            <a:pt x="666261" y="330129"/>
                            <a:pt x="666206" y="330074"/>
                          </a:cubicBezTo>
                          <a:close/>
                          <a:moveTo>
                            <a:pt x="620612" y="475390"/>
                          </a:moveTo>
                          <a:lnTo>
                            <a:pt x="617143" y="478860"/>
                          </a:lnTo>
                          <a:lnTo>
                            <a:pt x="485775" y="610262"/>
                          </a:lnTo>
                          <a:lnTo>
                            <a:pt x="98022" y="222475"/>
                          </a:lnTo>
                          <a:lnTo>
                            <a:pt x="229424" y="91073"/>
                          </a:lnTo>
                          <a:lnTo>
                            <a:pt x="230986" y="89476"/>
                          </a:lnTo>
                          <a:cubicBezTo>
                            <a:pt x="256805" y="63342"/>
                            <a:pt x="298738" y="62512"/>
                            <a:pt x="325573" y="87603"/>
                          </a:cubicBezTo>
                          <a:lnTo>
                            <a:pt x="329043" y="91073"/>
                          </a:lnTo>
                          <a:lnTo>
                            <a:pt x="617038" y="379068"/>
                          </a:lnTo>
                          <a:cubicBezTo>
                            <a:pt x="617559" y="379623"/>
                            <a:pt x="618079" y="380109"/>
                            <a:pt x="618635" y="380629"/>
                          </a:cubicBezTo>
                          <a:cubicBezTo>
                            <a:pt x="644783" y="406486"/>
                            <a:pt x="645613" y="448450"/>
                            <a:pt x="620508" y="475321"/>
                          </a:cubicBezTo>
                          <a:close/>
                        </a:path>
                      </a:pathLst>
                    </a:custGeom>
                    <a:grpFill/>
                    <a:ln w="3462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F8D3BC1-78D8-F221-AFC0-C7976CF972FE}"/>
                        </a:ext>
                      </a:extLst>
                    </p:cNvPr>
                    <p:cNvSpPr/>
                    <p:nvPr/>
                  </p:nvSpPr>
                  <p:spPr>
                    <a:xfrm>
                      <a:off x="1688792" y="2194731"/>
                      <a:ext cx="1804385" cy="2221635"/>
                    </a:xfrm>
                    <a:custGeom>
                      <a:avLst/>
                      <a:gdLst>
                        <a:gd name="connsiteX0" fmla="*/ 936929 w 1804385"/>
                        <a:gd name="connsiteY0" fmla="*/ 278453 h 2221635"/>
                        <a:gd name="connsiteX1" fmla="*/ 936929 w 1804385"/>
                        <a:gd name="connsiteY1" fmla="*/ 69396 h 2221635"/>
                        <a:gd name="connsiteX2" fmla="*/ 1110420 w 1804385"/>
                        <a:gd name="connsiteY2" fmla="*/ 69396 h 2221635"/>
                        <a:gd name="connsiteX3" fmla="*/ 1145118 w 1804385"/>
                        <a:gd name="connsiteY3" fmla="*/ 34698 h 2221635"/>
                        <a:gd name="connsiteX4" fmla="*/ 1110420 w 1804385"/>
                        <a:gd name="connsiteY4" fmla="*/ 0 h 2221635"/>
                        <a:gd name="connsiteX5" fmla="*/ 694041 w 1804385"/>
                        <a:gd name="connsiteY5" fmla="*/ 0 h 2221635"/>
                        <a:gd name="connsiteX6" fmla="*/ 659343 w 1804385"/>
                        <a:gd name="connsiteY6" fmla="*/ 34698 h 2221635"/>
                        <a:gd name="connsiteX7" fmla="*/ 694041 w 1804385"/>
                        <a:gd name="connsiteY7" fmla="*/ 69396 h 2221635"/>
                        <a:gd name="connsiteX8" fmla="*/ 867532 w 1804385"/>
                        <a:gd name="connsiteY8" fmla="*/ 69396 h 2221635"/>
                        <a:gd name="connsiteX9" fmla="*/ 867532 w 1804385"/>
                        <a:gd name="connsiteY9" fmla="*/ 278453 h 2221635"/>
                        <a:gd name="connsiteX10" fmla="*/ 663 w 1804385"/>
                        <a:gd name="connsiteY10" fmla="*/ 1213827 h 2221635"/>
                        <a:gd name="connsiteX11" fmla="*/ 243381 w 1804385"/>
                        <a:gd name="connsiteY11" fmla="*/ 1795772 h 2221635"/>
                        <a:gd name="connsiteX12" fmla="*/ 72596 w 1804385"/>
                        <a:gd name="connsiteY12" fmla="*/ 2171623 h 2221635"/>
                        <a:gd name="connsiteX13" fmla="*/ 88432 w 1804385"/>
                        <a:gd name="connsiteY13" fmla="*/ 2218066 h 2221635"/>
                        <a:gd name="connsiteX14" fmla="*/ 134876 w 1804385"/>
                        <a:gd name="connsiteY14" fmla="*/ 2202234 h 2221635"/>
                        <a:gd name="connsiteX15" fmla="*/ 135747 w 1804385"/>
                        <a:gd name="connsiteY15" fmla="*/ 2200318 h 2221635"/>
                        <a:gd name="connsiteX16" fmla="*/ 295983 w 1804385"/>
                        <a:gd name="connsiteY16" fmla="*/ 1847819 h 2221635"/>
                        <a:gd name="connsiteX17" fmla="*/ 1508478 w 1804385"/>
                        <a:gd name="connsiteY17" fmla="*/ 1847819 h 2221635"/>
                        <a:gd name="connsiteX18" fmla="*/ 1668714 w 1804385"/>
                        <a:gd name="connsiteY18" fmla="*/ 2200318 h 2221635"/>
                        <a:gd name="connsiteX19" fmla="*/ 1714117 w 1804385"/>
                        <a:gd name="connsiteY19" fmla="*/ 2218937 h 2221635"/>
                        <a:gd name="connsiteX20" fmla="*/ 1732736 w 1804385"/>
                        <a:gd name="connsiteY20" fmla="*/ 2173538 h 2221635"/>
                        <a:gd name="connsiteX21" fmla="*/ 1731865 w 1804385"/>
                        <a:gd name="connsiteY21" fmla="*/ 2171623 h 2221635"/>
                        <a:gd name="connsiteX22" fmla="*/ 1561011 w 1804385"/>
                        <a:gd name="connsiteY22" fmla="*/ 1795772 h 2221635"/>
                        <a:gd name="connsiteX23" fmla="*/ 1518811 w 1804385"/>
                        <a:gd name="connsiteY23" fmla="*/ 521171 h 2221635"/>
                        <a:gd name="connsiteX24" fmla="*/ 936929 w 1804385"/>
                        <a:gd name="connsiteY24" fmla="*/ 278453 h 2221635"/>
                        <a:gd name="connsiteX25" fmla="*/ 902230 w 1804385"/>
                        <a:gd name="connsiteY25" fmla="*/ 2012497 h 2221635"/>
                        <a:gd name="connsiteX26" fmla="*/ 69473 w 1804385"/>
                        <a:gd name="connsiteY26" fmla="*/ 1179740 h 2221635"/>
                        <a:gd name="connsiteX27" fmla="*/ 902230 w 1804385"/>
                        <a:gd name="connsiteY27" fmla="*/ 346982 h 2221635"/>
                        <a:gd name="connsiteX28" fmla="*/ 1734988 w 1804385"/>
                        <a:gd name="connsiteY28" fmla="*/ 1179740 h 2221635"/>
                        <a:gd name="connsiteX29" fmla="*/ 902230 w 1804385"/>
                        <a:gd name="connsiteY29" fmla="*/ 2012497 h 2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4385" h="2221635">
                          <a:moveTo>
                            <a:pt x="936929" y="278453"/>
                          </a:moveTo>
                          <a:lnTo>
                            <a:pt x="936929" y="69396"/>
                          </a:lnTo>
                          <a:lnTo>
                            <a:pt x="1110420" y="69396"/>
                          </a:lnTo>
                          <a:cubicBezTo>
                            <a:pt x="1129584" y="69396"/>
                            <a:pt x="1145118" y="53862"/>
                            <a:pt x="1145118" y="34698"/>
                          </a:cubicBezTo>
                          <a:cubicBezTo>
                            <a:pt x="1145118" y="15534"/>
                            <a:pt x="1129584" y="0"/>
                            <a:pt x="1110420" y="0"/>
                          </a:cubicBezTo>
                          <a:lnTo>
                            <a:pt x="694041" y="0"/>
                          </a:lnTo>
                          <a:cubicBezTo>
                            <a:pt x="674877" y="0"/>
                            <a:pt x="659343" y="15534"/>
                            <a:pt x="659343" y="34698"/>
                          </a:cubicBezTo>
                          <a:cubicBezTo>
                            <a:pt x="659343" y="53862"/>
                            <a:pt x="674877" y="69396"/>
                            <a:pt x="694041" y="69396"/>
                          </a:cubicBezTo>
                          <a:lnTo>
                            <a:pt x="867532" y="69396"/>
                          </a:lnTo>
                          <a:lnTo>
                            <a:pt x="867532" y="278453"/>
                          </a:lnTo>
                          <a:cubicBezTo>
                            <a:pt x="369856" y="297371"/>
                            <a:pt x="-18254" y="716151"/>
                            <a:pt x="663" y="1213827"/>
                          </a:cubicBezTo>
                          <a:cubicBezTo>
                            <a:pt x="8904" y="1430694"/>
                            <a:pt x="95084" y="1637315"/>
                            <a:pt x="243381" y="1795772"/>
                          </a:cubicBezTo>
                          <a:lnTo>
                            <a:pt x="72596" y="2171623"/>
                          </a:lnTo>
                          <a:cubicBezTo>
                            <a:pt x="64144" y="2188823"/>
                            <a:pt x="71232" y="2209614"/>
                            <a:pt x="88432" y="2218066"/>
                          </a:cubicBezTo>
                          <a:cubicBezTo>
                            <a:pt x="105629" y="2226519"/>
                            <a:pt x="126423" y="2219430"/>
                            <a:pt x="134876" y="2202234"/>
                          </a:cubicBezTo>
                          <a:cubicBezTo>
                            <a:pt x="135185" y="2201602"/>
                            <a:pt x="135476" y="2200964"/>
                            <a:pt x="135747" y="2200318"/>
                          </a:cubicBezTo>
                          <a:lnTo>
                            <a:pt x="295983" y="1847819"/>
                          </a:lnTo>
                          <a:cubicBezTo>
                            <a:pt x="639902" y="2159902"/>
                            <a:pt x="1164560" y="2159902"/>
                            <a:pt x="1508478" y="1847819"/>
                          </a:cubicBezTo>
                          <a:lnTo>
                            <a:pt x="1668714" y="2200318"/>
                          </a:lnTo>
                          <a:cubicBezTo>
                            <a:pt x="1676108" y="2217997"/>
                            <a:pt x="1696438" y="2226335"/>
                            <a:pt x="1714117" y="2218937"/>
                          </a:cubicBezTo>
                          <a:cubicBezTo>
                            <a:pt x="1731796" y="2211543"/>
                            <a:pt x="1740130" y="2191217"/>
                            <a:pt x="1732736" y="2173538"/>
                          </a:cubicBezTo>
                          <a:cubicBezTo>
                            <a:pt x="1732465" y="2172889"/>
                            <a:pt x="1732174" y="2172251"/>
                            <a:pt x="1731865" y="2171623"/>
                          </a:cubicBezTo>
                          <a:lnTo>
                            <a:pt x="1561011" y="1795772"/>
                          </a:lnTo>
                          <a:cubicBezTo>
                            <a:pt x="1901328" y="1432148"/>
                            <a:pt x="1882434" y="861491"/>
                            <a:pt x="1518811" y="521171"/>
                          </a:cubicBezTo>
                          <a:cubicBezTo>
                            <a:pt x="1360372" y="372888"/>
                            <a:pt x="1153775" y="286711"/>
                            <a:pt x="936929" y="278453"/>
                          </a:cubicBezTo>
                          <a:close/>
                          <a:moveTo>
                            <a:pt x="902230" y="2012497"/>
                          </a:moveTo>
                          <a:cubicBezTo>
                            <a:pt x="442313" y="2012497"/>
                            <a:pt x="69473" y="1639657"/>
                            <a:pt x="69473" y="1179740"/>
                          </a:cubicBezTo>
                          <a:cubicBezTo>
                            <a:pt x="69473" y="719821"/>
                            <a:pt x="442313" y="346982"/>
                            <a:pt x="902230" y="346982"/>
                          </a:cubicBezTo>
                          <a:cubicBezTo>
                            <a:pt x="1362149" y="346982"/>
                            <a:pt x="1734988" y="719821"/>
                            <a:pt x="1734988" y="1179740"/>
                          </a:cubicBezTo>
                          <a:cubicBezTo>
                            <a:pt x="1734471" y="1639446"/>
                            <a:pt x="1361937" y="2011980"/>
                            <a:pt x="902230" y="2012497"/>
                          </a:cubicBezTo>
                          <a:close/>
                        </a:path>
                      </a:pathLst>
                    </a:custGeom>
                    <a:grpFill/>
                    <a:ln w="34627" cap="flat">
                      <a:noFill/>
                      <a:prstDash val="solid"/>
                      <a:miter/>
                    </a:ln>
                  </p:spPr>
                  <p:txBody>
                    <a:bodyPr rtlCol="0" anchor="ctr"/>
                    <a:lstStyle/>
                    <a:p>
                      <a:endParaRPr lang="en-GB"/>
                    </a:p>
                  </p:txBody>
                </p:sp>
              </p:grpSp>
              <p:cxnSp>
                <p:nvCxnSpPr>
                  <p:cNvPr id="20" name="Straight Connector 19">
                    <a:extLst>
                      <a:ext uri="{FF2B5EF4-FFF2-40B4-BE49-F238E27FC236}">
                        <a16:creationId xmlns:a16="http://schemas.microsoft.com/office/drawing/2014/main" id="{B03CBAB3-1D67-667D-9069-E26A686824CF}"/>
                      </a:ext>
                    </a:extLst>
                  </p:cNvPr>
                  <p:cNvCxnSpPr>
                    <a:cxnSpLocks/>
                  </p:cNvCxnSpPr>
                  <p:nvPr/>
                </p:nvCxnSpPr>
                <p:spPr>
                  <a:xfrm>
                    <a:off x="2590016" y="2784601"/>
                    <a:ext cx="0" cy="58987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DD91931B-CFD7-FDB1-CC8A-EA913FB70C7D}"/>
                    </a:ext>
                  </a:extLst>
                </p:cNvPr>
                <p:cNvCxnSpPr>
                  <a:cxnSpLocks/>
                </p:cNvCxnSpPr>
                <p:nvPr/>
              </p:nvCxnSpPr>
              <p:spPr>
                <a:xfrm rot="2700000">
                  <a:off x="6979408" y="3253470"/>
                  <a:ext cx="0" cy="32400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CD2262A-0ABE-90AC-6D41-FBF6E84E0F5A}"/>
                  </a:ext>
                </a:extLst>
              </p:cNvPr>
              <p:cNvSpPr txBox="1"/>
              <p:nvPr/>
            </p:nvSpPr>
            <p:spPr>
              <a:xfrm>
                <a:off x="6229021" y="4253291"/>
                <a:ext cx="1257927" cy="484257"/>
              </a:xfrm>
              <a:prstGeom prst="rect">
                <a:avLst/>
              </a:prstGeom>
              <a:noFill/>
            </p:spPr>
            <p:txBody>
              <a:bodyPr wrap="square" rtlCol="0">
                <a:spAutoFit/>
              </a:bodyPr>
              <a:lstStyle/>
              <a:p>
                <a:pPr algn="ctr"/>
                <a:r>
                  <a:rPr lang="en-GB" sz="2000" b="1">
                    <a:solidFill>
                      <a:srgbClr val="FE6900"/>
                    </a:solidFill>
                    <a:latin typeface="Courier New" panose="02070309020205020404" pitchFamily="49" charset="0"/>
                    <a:cs typeface="Courier New" panose="02070309020205020404" pitchFamily="49" charset="0"/>
                  </a:rPr>
                  <a:t>14:00</a:t>
                </a:r>
              </a:p>
            </p:txBody>
          </p:sp>
        </p:grpSp>
      </p:grpSp>
      <p:sp>
        <p:nvSpPr>
          <p:cNvPr id="24" name="Rectangle 23">
            <a:extLst>
              <a:ext uri="{FF2B5EF4-FFF2-40B4-BE49-F238E27FC236}">
                <a16:creationId xmlns:a16="http://schemas.microsoft.com/office/drawing/2014/main" id="{55C9DF55-05CF-1F05-D847-D452D9A822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 name="TextBox 35">
            <a:extLst>
              <a:ext uri="{FF2B5EF4-FFF2-40B4-BE49-F238E27FC236}">
                <a16:creationId xmlns:a16="http://schemas.microsoft.com/office/drawing/2014/main" id="{10EA9153-0D7F-D979-3547-72473FF30F79}"/>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Timings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37" name="Picture 36">
            <a:extLst>
              <a:ext uri="{FF2B5EF4-FFF2-40B4-BE49-F238E27FC236}">
                <a16:creationId xmlns:a16="http://schemas.microsoft.com/office/drawing/2014/main" id="{92D01B5A-661B-647D-280D-CD864CEBAD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rcRect/>
          <a:stretch/>
        </p:blipFill>
        <p:spPr>
          <a:xfrm>
            <a:off x="8132831" y="157757"/>
            <a:ext cx="875675" cy="900000"/>
          </a:xfrm>
          <a:prstGeom prst="rect">
            <a:avLst/>
          </a:prstGeom>
        </p:spPr>
      </p:pic>
    </p:spTree>
    <p:extLst>
      <p:ext uri="{BB962C8B-B14F-4D97-AF65-F5344CB8AC3E}">
        <p14:creationId xmlns:p14="http://schemas.microsoft.com/office/powerpoint/2010/main" val="2413839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072AF7-534D-9412-0E2C-7192519C42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3CC300EB-106D-D229-6A8E-76012E7A3A12}"/>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Community programme</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lvl="1">
              <a:buClr>
                <a:srgbClr val="FE6900"/>
              </a:buClr>
              <a:buSzPct val="100000"/>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Want to run your own event for AiG Month 25?  </a:t>
            </a:r>
          </a:p>
          <a:p>
            <a:pPr lvl="1">
              <a:buClr>
                <a:srgbClr val="FE6900"/>
              </a:buClr>
              <a:buSzPct val="100000"/>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Already got something going on for Learning at Work Week?  </a:t>
            </a:r>
          </a:p>
          <a:p>
            <a:pPr lvl="1">
              <a:buClr>
                <a:srgbClr val="FE6900"/>
              </a:buClr>
              <a:buSzPct val="100000"/>
              <a:buFont typeface="Wingdings" panose="05000000000000000000" pitchFamily="2" charset="2"/>
              <a:buChar char="§"/>
              <a:defRPr/>
            </a:pPr>
            <a:r>
              <a:rPr lang="en-GB" sz="1400" dirty="0">
                <a:solidFill>
                  <a:prstClr val="black"/>
                </a:solidFill>
                <a:latin typeface="Arial" panose="020B0604020202020204" pitchFamily="34" charset="0"/>
                <a:ea typeface="Times New Roman" panose="02020603050405020304" pitchFamily="18" charset="0"/>
              </a:rPr>
              <a:t>Got something that’s only for specialists?</a:t>
            </a: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Then let us know about it and we’ll </a:t>
            </a:r>
            <a:r>
              <a:rPr lang="en-GB" sz="1400" dirty="0">
                <a:solidFill>
                  <a:prstClr val="black"/>
                </a:solidFill>
                <a:latin typeface="Arial" panose="020B0604020202020204" pitchFamily="34" charset="0"/>
                <a:ea typeface="Times New Roman" panose="02020603050405020304" pitchFamily="18" charset="0"/>
              </a:rPr>
              <a:t>promote it as part of our </a:t>
            </a:r>
            <a:r>
              <a:rPr lang="en-GB" sz="1400" b="1" dirty="0">
                <a:solidFill>
                  <a:prstClr val="black"/>
                </a:solidFill>
                <a:latin typeface="Arial" panose="020B0604020202020204" pitchFamily="34" charset="0"/>
                <a:ea typeface="Times New Roman" panose="02020603050405020304" pitchFamily="18" charset="0"/>
              </a:rPr>
              <a:t>Community Programme</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rPr>
              <a:t>We’ll help to promote all Community Programme </a:t>
            </a:r>
            <a:r>
              <a:rPr lang="en-GB" sz="1400" dirty="0">
                <a:solidFill>
                  <a:prstClr val="black"/>
                </a:solidFill>
                <a:latin typeface="Arial" panose="020B0604020202020204" pitchFamily="34" charset="0"/>
                <a:ea typeface="Times New Roman" panose="02020603050405020304" pitchFamily="18" charset="0"/>
              </a:rPr>
              <a:t>events in the run up to and during AiG Month, </a:t>
            </a: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rPr>
              <a:t>and offer you support by providing graphics, top tips, and links to more information on running an event. </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rPr>
              <a:t>By holding a Community Programme event you’ll be helping to build a greater sense of community, cross-government interaction and engagement, and opportunities to share best practice with an audience of 17,000 government analysts</a:t>
            </a:r>
            <a:endParaRPr lang="en-GB" sz="1400" b="1" dirty="0">
              <a:solidFill>
                <a:prstClr val="black"/>
              </a:solidFill>
              <a:latin typeface="Arial" panose="020B0604020202020204" pitchFamily="34" charset="0"/>
              <a:ea typeface="Times New Roman" panose="02020603050405020304" pitchFamily="18" charset="0"/>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If you are hosting a live event or webinar during May that would be of interest to government analysts, contact us so we can help promote it</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Email us at </a:t>
            </a:r>
            <a:r>
              <a:rPr lang="en-GB" sz="1400" dirty="0">
                <a:solidFill>
                  <a:srgbClr val="0070C0"/>
                </a:solidFill>
                <a:latin typeface="Arial"/>
                <a:cs typeface="Arial"/>
                <a:hlinkClick r:id="rId4">
                  <a:extLst>
                    <a:ext uri="{A12FA001-AC4F-418D-AE19-62706E023703}">
                      <ahyp:hlinkClr xmlns:ahyp="http://schemas.microsoft.com/office/drawing/2018/hyperlinkcolor" val="tx"/>
                    </a:ext>
                  </a:extLst>
                </a:hlinkClick>
              </a:rPr>
              <a:t>Analysis.Function@ons.gov.uk</a:t>
            </a:r>
            <a:r>
              <a:rPr lang="en-GB" sz="1400" dirty="0">
                <a:solidFill>
                  <a:srgbClr val="0070C0"/>
                </a:solidFill>
                <a:latin typeface="Arial"/>
                <a:cs typeface="Arial"/>
              </a:rPr>
              <a:t> </a:t>
            </a:r>
            <a:endParaRPr kumimoji="0" lang="en-GB" sz="16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2" name="Graphic 1" descr="Group success outline">
            <a:extLst>
              <a:ext uri="{FF2B5EF4-FFF2-40B4-BE49-F238E27FC236}">
                <a16:creationId xmlns:a16="http://schemas.microsoft.com/office/drawing/2014/main" id="{6FC09F80-F1DA-AD5D-158C-A9610FF64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1941" y="1127624"/>
            <a:ext cx="1080000" cy="1080000"/>
          </a:xfrm>
          <a:prstGeom prst="rect">
            <a:avLst/>
          </a:prstGeom>
        </p:spPr>
      </p:pic>
      <p:pic>
        <p:nvPicPr>
          <p:cNvPr id="9" name="Picture 8">
            <a:extLst>
              <a:ext uri="{FF2B5EF4-FFF2-40B4-BE49-F238E27FC236}">
                <a16:creationId xmlns:a16="http://schemas.microsoft.com/office/drawing/2014/main" id="{E3936E5F-6BCA-E677-3242-DDED1D95B2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rcRect/>
          <a:stretch/>
        </p:blipFill>
        <p:spPr>
          <a:xfrm>
            <a:off x="8132831" y="157757"/>
            <a:ext cx="875675" cy="900000"/>
          </a:xfrm>
          <a:prstGeom prst="rect">
            <a:avLst/>
          </a:prstGeom>
        </p:spPr>
      </p:pic>
    </p:spTree>
    <p:extLst>
      <p:ext uri="{BB962C8B-B14F-4D97-AF65-F5344CB8AC3E}">
        <p14:creationId xmlns:p14="http://schemas.microsoft.com/office/powerpoint/2010/main" val="327621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 Analysis Function Central Team will be active on X and LinkedIn in the build-up and throughout AiG Month 2025.</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lang="en-GB" sz="1400" dirty="0">
                <a:solidFill>
                  <a:prstClr val="black"/>
                </a:solidFill>
                <a:latin typeface="Arial" panose="020B0604020202020204" pitchFamily="34" charset="0"/>
                <a:ea typeface="Times New Roman" panose="02020603050405020304" pitchFamily="18" charset="0"/>
              </a:rPr>
              <a:t>You can help us make an even bigger innovation by interacting and engaging with us on social media.  </a:t>
            </a: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Every time you </a:t>
            </a:r>
            <a:r>
              <a:rPr lang="en-GB" sz="1400" dirty="0">
                <a:solidFill>
                  <a:prstClr val="black"/>
                </a:solidFill>
                <a:latin typeface="Arial" panose="020B0604020202020204" pitchFamily="34" charset="0"/>
                <a:ea typeface="Times New Roman" panose="02020603050405020304" pitchFamily="18" charset="0"/>
              </a:rPr>
              <a:t>retweet, like, or even look at our content, it makes an innovation on the algorithm and makes it more likely more people will see our tweets and posts!</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lang="en-GB" sz="1400" dirty="0">
                <a:solidFill>
                  <a:prstClr val="black"/>
                </a:solidFill>
                <a:latin typeface="Arial" panose="020B0604020202020204" pitchFamily="34" charset="0"/>
                <a:ea typeface="Times New Roman" panose="02020603050405020304" pitchFamily="18" charset="0"/>
              </a:rPr>
              <a:t>So, whether you’re an influencer, or just interested…</a:t>
            </a: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lvl="1">
              <a:spcBef>
                <a:spcPts val="600"/>
              </a:spcBef>
              <a:buClr>
                <a:srgbClr val="FF6900"/>
              </a:buClr>
              <a:buSzPct val="100000"/>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Follow us on X at </a:t>
            </a: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hlinkClick r:id="rId4"/>
              </a:rPr>
              <a:t>@gov_analysis</a:t>
            </a:r>
            <a:endPar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lvl="1">
              <a:spcBef>
                <a:spcPts val="600"/>
              </a:spcBef>
              <a:buClr>
                <a:srgbClr val="FF6900"/>
              </a:buClr>
              <a:buSzPct val="100000"/>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Connect with us on LinkedIn </a:t>
            </a:r>
            <a:r>
              <a:rPr lang="en-GB" sz="1400" dirty="0">
                <a:effectLst/>
                <a:latin typeface="Arial" panose="020B0604020202020204" pitchFamily="34" charset="0"/>
                <a:ea typeface="Calibri" panose="020F0502020204030204" pitchFamily="34" charset="0"/>
                <a:cs typeface="Times New Roman" panose="02020603050405020304" pitchFamily="18" charset="0"/>
              </a:rPr>
              <a:t>at </a:t>
            </a:r>
            <a:r>
              <a:rPr lang="en-GB" sz="1400" b="1"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Gov Analysis Function</a:t>
            </a:r>
            <a:endPar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lvl="1">
              <a:spcBef>
                <a:spcPts val="600"/>
              </a:spcBef>
              <a:buClr>
                <a:srgbClr val="FF6900"/>
              </a:buClr>
              <a:buSzPct val="100000"/>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Retweet, Like and tag us in to help build conversations and increase engagement and interest in the event. </a:t>
            </a:r>
            <a:endParaRPr lang="en-GB"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On the next two slides you’ll find some examples of template posts you could use on your own</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LinkedIn or X account. </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6" name="Picture 5">
            <a:hlinkClick r:id="rId4"/>
            <a:extLst>
              <a:ext uri="{FF2B5EF4-FFF2-40B4-BE49-F238E27FC236}">
                <a16:creationId xmlns:a16="http://schemas.microsoft.com/office/drawing/2014/main" id="{22029B0F-0A8B-41D8-1D56-002689D97DAC}"/>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7945764" y="4664044"/>
            <a:ext cx="360000" cy="360000"/>
          </a:xfrm>
          <a:prstGeom prst="rect">
            <a:avLst/>
          </a:prstGeom>
        </p:spPr>
      </p:pic>
      <p:pic>
        <p:nvPicPr>
          <p:cNvPr id="7" name="Picture 6">
            <a:hlinkClick r:id="rId5"/>
            <a:extLst>
              <a:ext uri="{FF2B5EF4-FFF2-40B4-BE49-F238E27FC236}">
                <a16:creationId xmlns:a16="http://schemas.microsoft.com/office/drawing/2014/main" id="{2FD6620F-1A32-E508-6052-BE3AF61D175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390668" y="4671927"/>
            <a:ext cx="360000" cy="360000"/>
          </a:xfrm>
          <a:prstGeom prst="rect">
            <a:avLst/>
          </a:prstGeom>
        </p:spPr>
      </p:pic>
      <p:sp>
        <p:nvSpPr>
          <p:cNvPr id="2" name="Rectangle 1">
            <a:extLst>
              <a:ext uri="{FF2B5EF4-FFF2-40B4-BE49-F238E27FC236}">
                <a16:creationId xmlns:a16="http://schemas.microsoft.com/office/drawing/2014/main" id="{3C3B1DFA-52EC-65FC-DE05-B8A08AE945F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75EF2A18-CCAB-B7AB-FBF3-214E27785B6F}"/>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Social Media</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0" name="Picture 9">
            <a:extLst>
              <a:ext uri="{FF2B5EF4-FFF2-40B4-BE49-F238E27FC236}">
                <a16:creationId xmlns:a16="http://schemas.microsoft.com/office/drawing/2014/main" id="{AEC3374E-A070-525D-AFF3-7E418E63D4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a:srcRect/>
          <a:stretch/>
        </p:blipFill>
        <p:spPr>
          <a:xfrm>
            <a:off x="8132831" y="157757"/>
            <a:ext cx="875675" cy="900000"/>
          </a:xfrm>
          <a:prstGeom prst="rect">
            <a:avLst/>
          </a:prstGeom>
        </p:spPr>
      </p:pic>
    </p:spTree>
    <p:extLst>
      <p:ext uri="{BB962C8B-B14F-4D97-AF65-F5344CB8AC3E}">
        <p14:creationId xmlns:p14="http://schemas.microsoft.com/office/powerpoint/2010/main" val="441204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theme/theme1.xml><?xml version="1.0" encoding="utf-8"?>
<a:theme xmlns:a="http://schemas.openxmlformats.org/drawingml/2006/main" name="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3.xml><?xml version="1.0" encoding="utf-8"?>
<a:theme xmlns:a="http://schemas.openxmlformats.org/drawingml/2006/main" name="1_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4.xml><?xml version="1.0" encoding="utf-8"?>
<a:theme xmlns:a="http://schemas.openxmlformats.org/drawingml/2006/main" name="1_Office Theme">
  <a:themeElements>
    <a:clrScheme name="AF 202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3366FF"/>
      </a:hlink>
      <a:folHlink>
        <a:srgbClr val="962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bd7306ed-db20-4f76-96b7-4c3a0b353faa" xsi:nil="true"/>
    <TaxCatchAll xmlns="f0847f24-7081-4919-873a-529e18521bf0" xsi:nil="true"/>
    <lcf76f155ced4ddcb4097134ff3c332f xmlns="bd7306ed-db20-4f76-96b7-4c3a0b353fa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2937D4E78E784CB124EC544DE29E5A" ma:contentTypeVersion="18" ma:contentTypeDescription="Create a new document." ma:contentTypeScope="" ma:versionID="bdeee402f701e5cbf162cb09191d057d">
  <xsd:schema xmlns:xsd="http://www.w3.org/2001/XMLSchema" xmlns:xs="http://www.w3.org/2001/XMLSchema" xmlns:p="http://schemas.microsoft.com/office/2006/metadata/properties" xmlns:ns2="bd7306ed-db20-4f76-96b7-4c3a0b353faa" xmlns:ns3="f0847f24-7081-4919-873a-529e18521bf0" targetNamespace="http://schemas.microsoft.com/office/2006/metadata/properties" ma:root="true" ma:fieldsID="90ee48189e2b78e5670b7b2739bbb8aa" ns2:_="" ns3:_="">
    <xsd:import namespace="bd7306ed-db20-4f76-96b7-4c3a0b353faa"/>
    <xsd:import namespace="f0847f24-7081-4919-873a-529e18521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306ed-db20-4f76-96b7-4c3a0b353f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1c754ed-6b8d-47f3-b51f-af8d6409c1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847f24-7081-4919-873a-529e18521b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e85f96-f5dc-471a-9e1f-009fb8c43389}" ma:internalName="TaxCatchAll" ma:showField="CatchAllData" ma:web="f0847f24-7081-4919-873a-529e18521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3FCBF7-CDB9-4CF6-86AD-D9C29E454FC7}">
  <ds:schemaRefs>
    <ds:schemaRef ds:uri="http://www.w3.org/XML/1998/namespace"/>
    <ds:schemaRef ds:uri="http://purl.org/dc/elements/1.1/"/>
    <ds:schemaRef ds:uri="http://purl.org/dc/dcmitype/"/>
    <ds:schemaRef ds:uri="http://purl.org/dc/terms/"/>
    <ds:schemaRef ds:uri="f0847f24-7081-4919-873a-529e18521bf0"/>
    <ds:schemaRef ds:uri="bd7306ed-db20-4f76-96b7-4c3a0b353faa"/>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9F38515-5C22-4F2E-A833-C5279131F7A2}">
  <ds:schemaRefs>
    <ds:schemaRef ds:uri="http://schemas.microsoft.com/sharepoint/v3/contenttype/forms"/>
  </ds:schemaRefs>
</ds:datastoreItem>
</file>

<file path=customXml/itemProps3.xml><?xml version="1.0" encoding="utf-8"?>
<ds:datastoreItem xmlns:ds="http://schemas.openxmlformats.org/officeDocument/2006/customXml" ds:itemID="{537A5739-19A9-4E17-BD0F-CDEF104DCB05}">
  <ds:schemaRefs>
    <ds:schemaRef ds:uri="bd7306ed-db20-4f76-96b7-4c3a0b353faa"/>
    <ds:schemaRef ds:uri="f0847f24-7081-4919-873a-529e18521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78807bf-ce82-4688-bce0-0d811684dc46}" enabled="0" method="" siteId="{078807bf-ce82-4688-bce0-0d811684dc46}" removed="1"/>
</clbl:labelList>
</file>

<file path=docProps/app.xml><?xml version="1.0" encoding="utf-8"?>
<Properties xmlns="http://schemas.openxmlformats.org/officeDocument/2006/extended-properties" xmlns:vt="http://schemas.openxmlformats.org/officeDocument/2006/docPropsVTypes">
  <Template>AF2020 2</Template>
  <TotalTime>1</TotalTime>
  <Words>2049</Words>
  <Application>Microsoft Office PowerPoint</Application>
  <PresentationFormat>On-screen Show (16:9)</PresentationFormat>
  <Paragraphs>125</Paragraphs>
  <Slides>25</Slides>
  <Notes>22</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AF2021</vt:lpstr>
      <vt:lpstr>Office Theme</vt:lpstr>
      <vt:lpstr>1_AF2021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Stream induction - October 2020</dc:title>
  <dc:creator>Topping, Karen</dc:creator>
  <cp:lastModifiedBy>Topping, Karen</cp:lastModifiedBy>
  <cp:revision>4</cp:revision>
  <dcterms:modified xsi:type="dcterms:W3CDTF">2025-02-27T16:50:58Z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0x0101006F2937D4E78E784CB124EC544DE29E5A</vt:lpwstr>
  </property>
  <property fmtid="{D5CDD505-2E9C-101B-9397-08002B2CF9AE}" pid="3" name="_dlc_policyId">
    <vt:lpwstr>0x010100633886D3C3E6E14084C370D144EF4987|2057524105</vt:lpwstr>
  </property>
  <property fmtid="{D5CDD505-2E9C-101B-9397-08002B2CF9AE}" pid="4" name="ItemRetentionFormula">
    <vt:lpwstr>&lt;formula id="Microsoft.Office.RecordsManagement.PolicyFeatures.Expiration.Formula.BuiltIn"&gt;&lt;number&gt;100&lt;/number&gt;&lt;property&gt;Retention_x005f_x0020_Date&lt;/property&gt;&lt;period&gt;years&lt;/period&gt;&lt;/formula&gt;</vt:lpwstr>
  </property>
  <property fmtid="{D5CDD505-2E9C-101B-9397-08002B2CF9AE}" pid="5" name="_dlc_DocIdItemGuid">
    <vt:lpwstr>5b2d3836-b996-4f84-abc3-6425029093bb</vt:lpwstr>
  </property>
  <property fmtid="{D5CDD505-2E9C-101B-9397-08002B2CF9AE}" pid="6" name="TaxKeyword">
    <vt:lpwstr/>
  </property>
  <property fmtid="{D5CDD505-2E9C-101B-9397-08002B2CF9AE}" pid="7" name="RecordType">
    <vt:lpwstr>2;#|96356c75-f26d-45f0-a4b1-e809250f704c</vt:lpwstr>
  </property>
  <property fmtid="{D5CDD505-2E9C-101B-9397-08002B2CF9AE}" pid="8" name="TaxCatchAll">
    <vt:lpwstr>2;#|96356c75-f26d-45f0-a4b1-e809250f704c</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bool>false</vt:bool>
  </property>
  <property fmtid="{D5CDD505-2E9C-101B-9397-08002B2CF9AE}" pid="15" name="MediaServiceImageTags">
    <vt:lpwstr/>
  </property>
</Properties>
</file>