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7" r:id="rId3"/>
    <p:sldId id="258" r:id="rId4"/>
    <p:sldId id="476" r:id="rId5"/>
    <p:sldId id="491" r:id="rId6"/>
    <p:sldId id="278" r:id="rId7"/>
    <p:sldId id="261" r:id="rId8"/>
    <p:sldId id="479" r:id="rId9"/>
    <p:sldId id="260" r:id="rId10"/>
    <p:sldId id="477" r:id="rId11"/>
    <p:sldId id="475" r:id="rId12"/>
    <p:sldId id="263" r:id="rId13"/>
    <p:sldId id="262" r:id="rId14"/>
    <p:sldId id="268" r:id="rId15"/>
    <p:sldId id="273" r:id="rId16"/>
    <p:sldId id="492" r:id="rId17"/>
    <p:sldId id="267" r:id="rId18"/>
    <p:sldId id="488" r:id="rId19"/>
    <p:sldId id="264" r:id="rId20"/>
    <p:sldId id="493" r:id="rId21"/>
    <p:sldId id="269" r:id="rId22"/>
    <p:sldId id="494" r:id="rId23"/>
    <p:sldId id="270" r:id="rId24"/>
    <p:sldId id="271" r:id="rId25"/>
    <p:sldId id="272" r:id="rId26"/>
    <p:sldId id="481" r:id="rId27"/>
    <p:sldId id="482" r:id="rId28"/>
    <p:sldId id="483" r:id="rId29"/>
    <p:sldId id="276" r:id="rId30"/>
    <p:sldId id="275" r:id="rId31"/>
    <p:sldId id="277" r:id="rId32"/>
    <p:sldId id="478" r:id="rId33"/>
    <p:sldId id="274" r:id="rId34"/>
    <p:sldId id="489" r:id="rId35"/>
    <p:sldId id="49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88369" autoAdjust="0"/>
  </p:normalViewPr>
  <p:slideViewPr>
    <p:cSldViewPr snapToGrid="0">
      <p:cViewPr varScale="1">
        <p:scale>
          <a:sx n="76" d="100"/>
          <a:sy n="76" d="100"/>
        </p:scale>
        <p:origin x="946" y="533"/>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D25242-020C-412F-ADA3-A70936B32975}" type="datetimeFigureOut">
              <a:rPr lang="en-GB" smtClean="0"/>
              <a:t>30/04/2024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40D93B-5699-4957-A13D-503E79C0EAF1}" type="slidenum">
              <a:rPr lang="en-GB" smtClean="0"/>
              <a:t>‹#›</a:t>
            </a:fld>
            <a:endParaRPr lang="en-GB"/>
          </a:p>
        </p:txBody>
      </p:sp>
    </p:spTree>
    <p:extLst>
      <p:ext uri="{BB962C8B-B14F-4D97-AF65-F5344CB8AC3E}">
        <p14:creationId xmlns:p14="http://schemas.microsoft.com/office/powerpoint/2010/main" val="1419238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4040D93B-5699-4957-A13D-503E79C0EAF1}" type="slidenum">
              <a:rPr lang="en-GB" smtClean="0"/>
              <a:t>7</a:t>
            </a:fld>
            <a:endParaRPr lang="en-GB"/>
          </a:p>
        </p:txBody>
      </p:sp>
    </p:spTree>
    <p:extLst>
      <p:ext uri="{BB962C8B-B14F-4D97-AF65-F5344CB8AC3E}">
        <p14:creationId xmlns:p14="http://schemas.microsoft.com/office/powerpoint/2010/main" val="511681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40D93B-5699-4957-A13D-503E79C0EAF1}" type="slidenum">
              <a:rPr lang="en-GB" smtClean="0"/>
              <a:t>16</a:t>
            </a:fld>
            <a:endParaRPr lang="en-GB"/>
          </a:p>
        </p:txBody>
      </p:sp>
    </p:spTree>
    <p:extLst>
      <p:ext uri="{BB962C8B-B14F-4D97-AF65-F5344CB8AC3E}">
        <p14:creationId xmlns:p14="http://schemas.microsoft.com/office/powerpoint/2010/main" val="1487391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40D93B-5699-4957-A13D-503E79C0EAF1}" type="slidenum">
              <a:rPr lang="en-GB" smtClean="0"/>
              <a:t>17</a:t>
            </a:fld>
            <a:endParaRPr lang="en-GB"/>
          </a:p>
        </p:txBody>
      </p:sp>
    </p:spTree>
    <p:extLst>
      <p:ext uri="{BB962C8B-B14F-4D97-AF65-F5344CB8AC3E}">
        <p14:creationId xmlns:p14="http://schemas.microsoft.com/office/powerpoint/2010/main" val="1019340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40D93B-5699-4957-A13D-503E79C0EAF1}" type="slidenum">
              <a:rPr lang="en-GB" smtClean="0"/>
              <a:t>18</a:t>
            </a:fld>
            <a:endParaRPr lang="en-GB"/>
          </a:p>
        </p:txBody>
      </p:sp>
    </p:spTree>
    <p:extLst>
      <p:ext uri="{BB962C8B-B14F-4D97-AF65-F5344CB8AC3E}">
        <p14:creationId xmlns:p14="http://schemas.microsoft.com/office/powerpoint/2010/main" val="379567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40D93B-5699-4957-A13D-503E79C0EAF1}" type="slidenum">
              <a:rPr lang="en-GB" smtClean="0"/>
              <a:t>19</a:t>
            </a:fld>
            <a:endParaRPr lang="en-GB"/>
          </a:p>
        </p:txBody>
      </p:sp>
    </p:spTree>
    <p:extLst>
      <p:ext uri="{BB962C8B-B14F-4D97-AF65-F5344CB8AC3E}">
        <p14:creationId xmlns:p14="http://schemas.microsoft.com/office/powerpoint/2010/main" val="1317992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40D93B-5699-4957-A13D-503E79C0EAF1}" type="slidenum">
              <a:rPr lang="en-GB" smtClean="0"/>
              <a:t>20</a:t>
            </a:fld>
            <a:endParaRPr lang="en-GB"/>
          </a:p>
        </p:txBody>
      </p:sp>
    </p:spTree>
    <p:extLst>
      <p:ext uri="{BB962C8B-B14F-4D97-AF65-F5344CB8AC3E}">
        <p14:creationId xmlns:p14="http://schemas.microsoft.com/office/powerpoint/2010/main" val="3506987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4040D93B-5699-4957-A13D-503E79C0EAF1}" type="slidenum">
              <a:rPr lang="en-GB" smtClean="0"/>
              <a:t>21</a:t>
            </a:fld>
            <a:endParaRPr lang="en-GB"/>
          </a:p>
        </p:txBody>
      </p:sp>
    </p:spTree>
    <p:extLst>
      <p:ext uri="{BB962C8B-B14F-4D97-AF65-F5344CB8AC3E}">
        <p14:creationId xmlns:p14="http://schemas.microsoft.com/office/powerpoint/2010/main" val="2044687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4040D93B-5699-4957-A13D-503E79C0EAF1}" type="slidenum">
              <a:rPr lang="en-GB" smtClean="0"/>
              <a:t>22</a:t>
            </a:fld>
            <a:endParaRPr lang="en-GB"/>
          </a:p>
        </p:txBody>
      </p:sp>
    </p:spTree>
    <p:extLst>
      <p:ext uri="{BB962C8B-B14F-4D97-AF65-F5344CB8AC3E}">
        <p14:creationId xmlns:p14="http://schemas.microsoft.com/office/powerpoint/2010/main" val="3661707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40D93B-5699-4957-A13D-503E79C0EAF1}" type="slidenum">
              <a:rPr lang="en-GB" smtClean="0"/>
              <a:t>23</a:t>
            </a:fld>
            <a:endParaRPr lang="en-GB"/>
          </a:p>
        </p:txBody>
      </p:sp>
    </p:spTree>
    <p:extLst>
      <p:ext uri="{BB962C8B-B14F-4D97-AF65-F5344CB8AC3E}">
        <p14:creationId xmlns:p14="http://schemas.microsoft.com/office/powerpoint/2010/main" val="462063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40D93B-5699-4957-A13D-503E79C0EAF1}" type="slidenum">
              <a:rPr lang="en-GB" smtClean="0"/>
              <a:t>24</a:t>
            </a:fld>
            <a:endParaRPr lang="en-GB"/>
          </a:p>
        </p:txBody>
      </p:sp>
    </p:spTree>
    <p:extLst>
      <p:ext uri="{BB962C8B-B14F-4D97-AF65-F5344CB8AC3E}">
        <p14:creationId xmlns:p14="http://schemas.microsoft.com/office/powerpoint/2010/main" val="1304465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40D93B-5699-4957-A13D-503E79C0EAF1}" type="slidenum">
              <a:rPr lang="en-GB" smtClean="0"/>
              <a:t>25</a:t>
            </a:fld>
            <a:endParaRPr lang="en-GB"/>
          </a:p>
        </p:txBody>
      </p:sp>
    </p:spTree>
    <p:extLst>
      <p:ext uri="{BB962C8B-B14F-4D97-AF65-F5344CB8AC3E}">
        <p14:creationId xmlns:p14="http://schemas.microsoft.com/office/powerpoint/2010/main" val="269187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40D93B-5699-4957-A13D-503E79C0EAF1}" type="slidenum">
              <a:rPr lang="en-GB" smtClean="0"/>
              <a:t>8</a:t>
            </a:fld>
            <a:endParaRPr lang="en-GB"/>
          </a:p>
        </p:txBody>
      </p:sp>
    </p:spTree>
    <p:extLst>
      <p:ext uri="{BB962C8B-B14F-4D97-AF65-F5344CB8AC3E}">
        <p14:creationId xmlns:p14="http://schemas.microsoft.com/office/powerpoint/2010/main" val="1468681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40D93B-5699-4957-A13D-503E79C0EAF1}" type="slidenum">
              <a:rPr lang="en-GB" smtClean="0"/>
              <a:t>27</a:t>
            </a:fld>
            <a:endParaRPr lang="en-GB"/>
          </a:p>
        </p:txBody>
      </p:sp>
    </p:spTree>
    <p:extLst>
      <p:ext uri="{BB962C8B-B14F-4D97-AF65-F5344CB8AC3E}">
        <p14:creationId xmlns:p14="http://schemas.microsoft.com/office/powerpoint/2010/main" val="431053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40D93B-5699-4957-A13D-503E79C0EAF1}" type="slidenum">
              <a:rPr lang="en-GB" smtClean="0"/>
              <a:t>28</a:t>
            </a:fld>
            <a:endParaRPr lang="en-GB"/>
          </a:p>
        </p:txBody>
      </p:sp>
    </p:spTree>
    <p:extLst>
      <p:ext uri="{BB962C8B-B14F-4D97-AF65-F5344CB8AC3E}">
        <p14:creationId xmlns:p14="http://schemas.microsoft.com/office/powerpoint/2010/main" val="4020247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40D93B-5699-4957-A13D-503E79C0EAF1}" type="slidenum">
              <a:rPr lang="en-GB" smtClean="0"/>
              <a:t>29</a:t>
            </a:fld>
            <a:endParaRPr lang="en-GB"/>
          </a:p>
        </p:txBody>
      </p:sp>
    </p:spTree>
    <p:extLst>
      <p:ext uri="{BB962C8B-B14F-4D97-AF65-F5344CB8AC3E}">
        <p14:creationId xmlns:p14="http://schemas.microsoft.com/office/powerpoint/2010/main" val="27517972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40D93B-5699-4957-A13D-503E79C0EAF1}" type="slidenum">
              <a:rPr lang="en-GB" smtClean="0"/>
              <a:t>30</a:t>
            </a:fld>
            <a:endParaRPr lang="en-GB"/>
          </a:p>
        </p:txBody>
      </p:sp>
    </p:spTree>
    <p:extLst>
      <p:ext uri="{BB962C8B-B14F-4D97-AF65-F5344CB8AC3E}">
        <p14:creationId xmlns:p14="http://schemas.microsoft.com/office/powerpoint/2010/main" val="1462318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40D93B-5699-4957-A13D-503E79C0EAF1}" type="slidenum">
              <a:rPr lang="en-GB" smtClean="0"/>
              <a:t>31</a:t>
            </a:fld>
            <a:endParaRPr lang="en-GB"/>
          </a:p>
        </p:txBody>
      </p:sp>
    </p:spTree>
    <p:extLst>
      <p:ext uri="{BB962C8B-B14F-4D97-AF65-F5344CB8AC3E}">
        <p14:creationId xmlns:p14="http://schemas.microsoft.com/office/powerpoint/2010/main" val="16639172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40D93B-5699-4957-A13D-503E79C0EAF1}" type="slidenum">
              <a:rPr lang="en-GB" smtClean="0"/>
              <a:t>32</a:t>
            </a:fld>
            <a:endParaRPr lang="en-GB"/>
          </a:p>
        </p:txBody>
      </p:sp>
    </p:spTree>
    <p:extLst>
      <p:ext uri="{BB962C8B-B14F-4D97-AF65-F5344CB8AC3E}">
        <p14:creationId xmlns:p14="http://schemas.microsoft.com/office/powerpoint/2010/main" val="13086842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40D93B-5699-4957-A13D-503E79C0EAF1}" type="slidenum">
              <a:rPr lang="en-GB" smtClean="0"/>
              <a:t>33</a:t>
            </a:fld>
            <a:endParaRPr lang="en-GB"/>
          </a:p>
        </p:txBody>
      </p:sp>
    </p:spTree>
    <p:extLst>
      <p:ext uri="{BB962C8B-B14F-4D97-AF65-F5344CB8AC3E}">
        <p14:creationId xmlns:p14="http://schemas.microsoft.com/office/powerpoint/2010/main" val="3065222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40D93B-5699-4957-A13D-503E79C0EAF1}" type="slidenum">
              <a:rPr lang="en-GB" smtClean="0"/>
              <a:t>34</a:t>
            </a:fld>
            <a:endParaRPr lang="en-GB"/>
          </a:p>
        </p:txBody>
      </p:sp>
    </p:spTree>
    <p:extLst>
      <p:ext uri="{BB962C8B-B14F-4D97-AF65-F5344CB8AC3E}">
        <p14:creationId xmlns:p14="http://schemas.microsoft.com/office/powerpoint/2010/main" val="8808132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40D93B-5699-4957-A13D-503E79C0EAF1}" type="slidenum">
              <a:rPr lang="en-GB" smtClean="0"/>
              <a:t>35</a:t>
            </a:fld>
            <a:endParaRPr lang="en-GB"/>
          </a:p>
        </p:txBody>
      </p:sp>
    </p:spTree>
    <p:extLst>
      <p:ext uri="{BB962C8B-B14F-4D97-AF65-F5344CB8AC3E}">
        <p14:creationId xmlns:p14="http://schemas.microsoft.com/office/powerpoint/2010/main" val="226914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40D93B-5699-4957-A13D-503E79C0EAF1}" type="slidenum">
              <a:rPr lang="en-GB" smtClean="0"/>
              <a:t>9</a:t>
            </a:fld>
            <a:endParaRPr lang="en-GB"/>
          </a:p>
        </p:txBody>
      </p:sp>
    </p:spTree>
    <p:extLst>
      <p:ext uri="{BB962C8B-B14F-4D97-AF65-F5344CB8AC3E}">
        <p14:creationId xmlns:p14="http://schemas.microsoft.com/office/powerpoint/2010/main" val="1200396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40D93B-5699-4957-A13D-503E79C0EAF1}" type="slidenum">
              <a:rPr lang="en-GB" smtClean="0"/>
              <a:t>10</a:t>
            </a:fld>
            <a:endParaRPr lang="en-GB"/>
          </a:p>
        </p:txBody>
      </p:sp>
    </p:spTree>
    <p:extLst>
      <p:ext uri="{BB962C8B-B14F-4D97-AF65-F5344CB8AC3E}">
        <p14:creationId xmlns:p14="http://schemas.microsoft.com/office/powerpoint/2010/main" val="3999613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40D93B-5699-4957-A13D-503E79C0EAF1}" type="slidenum">
              <a:rPr lang="en-GB" smtClean="0"/>
              <a:t>11</a:t>
            </a:fld>
            <a:endParaRPr lang="en-GB"/>
          </a:p>
        </p:txBody>
      </p:sp>
    </p:spTree>
    <p:extLst>
      <p:ext uri="{BB962C8B-B14F-4D97-AF65-F5344CB8AC3E}">
        <p14:creationId xmlns:p14="http://schemas.microsoft.com/office/powerpoint/2010/main" val="2877793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40D93B-5699-4957-A13D-503E79C0EAF1}" type="slidenum">
              <a:rPr lang="en-GB" smtClean="0"/>
              <a:t>12</a:t>
            </a:fld>
            <a:endParaRPr lang="en-GB"/>
          </a:p>
        </p:txBody>
      </p:sp>
    </p:spTree>
    <p:extLst>
      <p:ext uri="{BB962C8B-B14F-4D97-AF65-F5344CB8AC3E}">
        <p14:creationId xmlns:p14="http://schemas.microsoft.com/office/powerpoint/2010/main" val="313840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40D93B-5699-4957-A13D-503E79C0EAF1}" type="slidenum">
              <a:rPr lang="en-GB" smtClean="0"/>
              <a:t>13</a:t>
            </a:fld>
            <a:endParaRPr lang="en-GB"/>
          </a:p>
        </p:txBody>
      </p:sp>
    </p:spTree>
    <p:extLst>
      <p:ext uri="{BB962C8B-B14F-4D97-AF65-F5344CB8AC3E}">
        <p14:creationId xmlns:p14="http://schemas.microsoft.com/office/powerpoint/2010/main" val="2683386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40D93B-5699-4957-A13D-503E79C0EAF1}" type="slidenum">
              <a:rPr lang="en-GB" smtClean="0"/>
              <a:t>14</a:t>
            </a:fld>
            <a:endParaRPr lang="en-GB"/>
          </a:p>
        </p:txBody>
      </p:sp>
    </p:spTree>
    <p:extLst>
      <p:ext uri="{BB962C8B-B14F-4D97-AF65-F5344CB8AC3E}">
        <p14:creationId xmlns:p14="http://schemas.microsoft.com/office/powerpoint/2010/main" val="2756845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40D93B-5699-4957-A13D-503E79C0EAF1}" type="slidenum">
              <a:rPr lang="en-GB" smtClean="0"/>
              <a:t>15</a:t>
            </a:fld>
            <a:endParaRPr lang="en-GB"/>
          </a:p>
        </p:txBody>
      </p:sp>
    </p:spTree>
    <p:extLst>
      <p:ext uri="{BB962C8B-B14F-4D97-AF65-F5344CB8AC3E}">
        <p14:creationId xmlns:p14="http://schemas.microsoft.com/office/powerpoint/2010/main" val="3921243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F48DB-F9F7-4AE2-BF85-E555FF0C2E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5076E20-CF58-41D4-8644-BBD41E6025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65165E0-96F3-4B3F-93E8-A8522CBA76BD}"/>
              </a:ext>
            </a:extLst>
          </p:cNvPr>
          <p:cNvSpPr>
            <a:spLocks noGrp="1"/>
          </p:cNvSpPr>
          <p:nvPr>
            <p:ph type="dt" sz="half" idx="10"/>
          </p:nvPr>
        </p:nvSpPr>
        <p:spPr/>
        <p:txBody>
          <a:bodyPr/>
          <a:lstStyle/>
          <a:p>
            <a:fld id="{98D2A4B3-6C78-4478-8FC9-45E97051CF5F}" type="datetimeFigureOut">
              <a:rPr lang="en-GB" smtClean="0"/>
              <a:t>30/04/2024</a:t>
            </a:fld>
            <a:endParaRPr lang="en-GB"/>
          </a:p>
        </p:txBody>
      </p:sp>
      <p:sp>
        <p:nvSpPr>
          <p:cNvPr id="5" name="Footer Placeholder 4">
            <a:extLst>
              <a:ext uri="{FF2B5EF4-FFF2-40B4-BE49-F238E27FC236}">
                <a16:creationId xmlns:a16="http://schemas.microsoft.com/office/drawing/2014/main" id="{6C8C16B3-B127-4FD4-B1E7-C2F48AD6E5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F2EF4E-5E96-42E9-93CF-83B97C490F5D}"/>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1899235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275BD-3A4A-4F28-8301-D9445FFC238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96DC51A-56CB-4053-B358-D79D0197B3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9BB9FA-F93F-4322-B430-81B1DFB0D4E8}"/>
              </a:ext>
            </a:extLst>
          </p:cNvPr>
          <p:cNvSpPr>
            <a:spLocks noGrp="1"/>
          </p:cNvSpPr>
          <p:nvPr>
            <p:ph type="dt" sz="half" idx="10"/>
          </p:nvPr>
        </p:nvSpPr>
        <p:spPr/>
        <p:txBody>
          <a:bodyPr/>
          <a:lstStyle/>
          <a:p>
            <a:fld id="{98D2A4B3-6C78-4478-8FC9-45E97051CF5F}" type="datetimeFigureOut">
              <a:rPr lang="en-GB" smtClean="0"/>
              <a:t>30/04/2024</a:t>
            </a:fld>
            <a:endParaRPr lang="en-GB"/>
          </a:p>
        </p:txBody>
      </p:sp>
      <p:sp>
        <p:nvSpPr>
          <p:cNvPr id="5" name="Footer Placeholder 4">
            <a:extLst>
              <a:ext uri="{FF2B5EF4-FFF2-40B4-BE49-F238E27FC236}">
                <a16:creationId xmlns:a16="http://schemas.microsoft.com/office/drawing/2014/main" id="{439EEF18-C9BE-4ADF-AB58-6C3A726D48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6E10AB-CD9E-440B-AFD0-73122EFA86D5}"/>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1617215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DCB0B5-EC63-4937-AF54-5754F3C3A8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3D10F9-51F6-4BC3-B9AC-E28731A520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5B941D-FB81-469D-8F8E-AAD911F44589}"/>
              </a:ext>
            </a:extLst>
          </p:cNvPr>
          <p:cNvSpPr>
            <a:spLocks noGrp="1"/>
          </p:cNvSpPr>
          <p:nvPr>
            <p:ph type="dt" sz="half" idx="10"/>
          </p:nvPr>
        </p:nvSpPr>
        <p:spPr/>
        <p:txBody>
          <a:bodyPr/>
          <a:lstStyle/>
          <a:p>
            <a:fld id="{98D2A4B3-6C78-4478-8FC9-45E97051CF5F}" type="datetimeFigureOut">
              <a:rPr lang="en-GB" smtClean="0"/>
              <a:t>30/04/2024</a:t>
            </a:fld>
            <a:endParaRPr lang="en-GB"/>
          </a:p>
        </p:txBody>
      </p:sp>
      <p:sp>
        <p:nvSpPr>
          <p:cNvPr id="5" name="Footer Placeholder 4">
            <a:extLst>
              <a:ext uri="{FF2B5EF4-FFF2-40B4-BE49-F238E27FC236}">
                <a16:creationId xmlns:a16="http://schemas.microsoft.com/office/drawing/2014/main" id="{5EA9C440-1474-4A0A-A428-F8D57B8B30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F8C94A-26FA-48D7-A966-5B18687C1652}"/>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4252569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F2E1A-D733-4DCE-929B-6619A65B46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66CBD6A-F766-46BD-860E-1A8A71E7F6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317474-6D46-490B-A107-8050726811BC}"/>
              </a:ext>
            </a:extLst>
          </p:cNvPr>
          <p:cNvSpPr>
            <a:spLocks noGrp="1"/>
          </p:cNvSpPr>
          <p:nvPr>
            <p:ph type="dt" sz="half" idx="10"/>
          </p:nvPr>
        </p:nvSpPr>
        <p:spPr/>
        <p:txBody>
          <a:bodyPr/>
          <a:lstStyle/>
          <a:p>
            <a:fld id="{98D2A4B3-6C78-4478-8FC9-45E97051CF5F}" type="datetimeFigureOut">
              <a:rPr lang="en-GB" smtClean="0"/>
              <a:t>30/04/2024</a:t>
            </a:fld>
            <a:endParaRPr lang="en-GB"/>
          </a:p>
        </p:txBody>
      </p:sp>
      <p:sp>
        <p:nvSpPr>
          <p:cNvPr id="5" name="Footer Placeholder 4">
            <a:extLst>
              <a:ext uri="{FF2B5EF4-FFF2-40B4-BE49-F238E27FC236}">
                <a16:creationId xmlns:a16="http://schemas.microsoft.com/office/drawing/2014/main" id="{FFE735AB-A41E-44D6-B5B3-09A2245B26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E8E839-A358-4C0C-953F-D8CD98088142}"/>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164390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6E2E5-CA76-480B-BC9E-AA728759DF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35513A2-302D-423A-A2E0-0078C1F581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0ADCD4-FDC8-4533-AF96-08A70823F2FA}"/>
              </a:ext>
            </a:extLst>
          </p:cNvPr>
          <p:cNvSpPr>
            <a:spLocks noGrp="1"/>
          </p:cNvSpPr>
          <p:nvPr>
            <p:ph type="dt" sz="half" idx="10"/>
          </p:nvPr>
        </p:nvSpPr>
        <p:spPr/>
        <p:txBody>
          <a:bodyPr/>
          <a:lstStyle/>
          <a:p>
            <a:fld id="{98D2A4B3-6C78-4478-8FC9-45E97051CF5F}" type="datetimeFigureOut">
              <a:rPr lang="en-GB" smtClean="0"/>
              <a:t>30/04/2024</a:t>
            </a:fld>
            <a:endParaRPr lang="en-GB"/>
          </a:p>
        </p:txBody>
      </p:sp>
      <p:sp>
        <p:nvSpPr>
          <p:cNvPr id="5" name="Footer Placeholder 4">
            <a:extLst>
              <a:ext uri="{FF2B5EF4-FFF2-40B4-BE49-F238E27FC236}">
                <a16:creationId xmlns:a16="http://schemas.microsoft.com/office/drawing/2014/main" id="{E3E84CA6-E066-48BD-8225-6BEA27E83B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88C334-6B62-4459-9122-925FDB695D36}"/>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796348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F92AF-1CA2-454F-A682-142B5B15F2A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10F9319-CFF4-47C8-9945-926F38C7D6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08E63F6-2535-4CA2-8DE0-CC1C36D564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B089DAF-5847-4A7D-B16A-0C4BEFD1FF86}"/>
              </a:ext>
            </a:extLst>
          </p:cNvPr>
          <p:cNvSpPr>
            <a:spLocks noGrp="1"/>
          </p:cNvSpPr>
          <p:nvPr>
            <p:ph type="dt" sz="half" idx="10"/>
          </p:nvPr>
        </p:nvSpPr>
        <p:spPr/>
        <p:txBody>
          <a:bodyPr/>
          <a:lstStyle/>
          <a:p>
            <a:fld id="{98D2A4B3-6C78-4478-8FC9-45E97051CF5F}" type="datetimeFigureOut">
              <a:rPr lang="en-GB" smtClean="0"/>
              <a:t>30/04/2024</a:t>
            </a:fld>
            <a:endParaRPr lang="en-GB"/>
          </a:p>
        </p:txBody>
      </p:sp>
      <p:sp>
        <p:nvSpPr>
          <p:cNvPr id="6" name="Footer Placeholder 5">
            <a:extLst>
              <a:ext uri="{FF2B5EF4-FFF2-40B4-BE49-F238E27FC236}">
                <a16:creationId xmlns:a16="http://schemas.microsoft.com/office/drawing/2014/main" id="{B757B67A-8175-45FB-9627-378E8FC5CC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3C14D5-FD81-4015-81FB-AA99ADE56DD8}"/>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3885434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C9DEE-C2E1-47F3-8E85-51944DA11AC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321A12E-8298-4935-A6AE-8BCB856887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EE456A-EAE8-42EE-9942-6715388D81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981ED4F-E93E-4F73-A901-87E5E551FC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659BA6-E124-4C29-A4F5-93DA519E14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6B669F8-B65F-4D0B-A67C-9246A6C8C941}"/>
              </a:ext>
            </a:extLst>
          </p:cNvPr>
          <p:cNvSpPr>
            <a:spLocks noGrp="1"/>
          </p:cNvSpPr>
          <p:nvPr>
            <p:ph type="dt" sz="half" idx="10"/>
          </p:nvPr>
        </p:nvSpPr>
        <p:spPr/>
        <p:txBody>
          <a:bodyPr/>
          <a:lstStyle/>
          <a:p>
            <a:fld id="{98D2A4B3-6C78-4478-8FC9-45E97051CF5F}" type="datetimeFigureOut">
              <a:rPr lang="en-GB" smtClean="0"/>
              <a:t>30/04/2024</a:t>
            </a:fld>
            <a:endParaRPr lang="en-GB"/>
          </a:p>
        </p:txBody>
      </p:sp>
      <p:sp>
        <p:nvSpPr>
          <p:cNvPr id="8" name="Footer Placeholder 7">
            <a:extLst>
              <a:ext uri="{FF2B5EF4-FFF2-40B4-BE49-F238E27FC236}">
                <a16:creationId xmlns:a16="http://schemas.microsoft.com/office/drawing/2014/main" id="{72ABE0D1-19A7-441A-B269-D8EB9E7A534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7C6060C-B3B6-4DBA-AC99-8A909C5BF202}"/>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3375262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3481E-5DF2-4174-95F8-CFAF28A137C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5EEFE09-BC44-44D9-8CC5-61D032232B0E}"/>
              </a:ext>
            </a:extLst>
          </p:cNvPr>
          <p:cNvSpPr>
            <a:spLocks noGrp="1"/>
          </p:cNvSpPr>
          <p:nvPr>
            <p:ph type="dt" sz="half" idx="10"/>
          </p:nvPr>
        </p:nvSpPr>
        <p:spPr/>
        <p:txBody>
          <a:bodyPr/>
          <a:lstStyle/>
          <a:p>
            <a:fld id="{98D2A4B3-6C78-4478-8FC9-45E97051CF5F}" type="datetimeFigureOut">
              <a:rPr lang="en-GB" smtClean="0"/>
              <a:t>30/04/2024</a:t>
            </a:fld>
            <a:endParaRPr lang="en-GB"/>
          </a:p>
        </p:txBody>
      </p:sp>
      <p:sp>
        <p:nvSpPr>
          <p:cNvPr id="4" name="Footer Placeholder 3">
            <a:extLst>
              <a:ext uri="{FF2B5EF4-FFF2-40B4-BE49-F238E27FC236}">
                <a16:creationId xmlns:a16="http://schemas.microsoft.com/office/drawing/2014/main" id="{F40F7DA3-AD58-49CC-BD76-8099AF44FA7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22CB411-A791-47CF-AC4C-994BF6B47621}"/>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3577321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7CD8C6-A670-4997-BF7A-DB09E1D2B29C}"/>
              </a:ext>
            </a:extLst>
          </p:cNvPr>
          <p:cNvSpPr>
            <a:spLocks noGrp="1"/>
          </p:cNvSpPr>
          <p:nvPr>
            <p:ph type="dt" sz="half" idx="10"/>
          </p:nvPr>
        </p:nvSpPr>
        <p:spPr/>
        <p:txBody>
          <a:bodyPr/>
          <a:lstStyle/>
          <a:p>
            <a:fld id="{98D2A4B3-6C78-4478-8FC9-45E97051CF5F}" type="datetimeFigureOut">
              <a:rPr lang="en-GB" smtClean="0"/>
              <a:t>30/04/2024</a:t>
            </a:fld>
            <a:endParaRPr lang="en-GB"/>
          </a:p>
        </p:txBody>
      </p:sp>
      <p:sp>
        <p:nvSpPr>
          <p:cNvPr id="3" name="Footer Placeholder 2">
            <a:extLst>
              <a:ext uri="{FF2B5EF4-FFF2-40B4-BE49-F238E27FC236}">
                <a16:creationId xmlns:a16="http://schemas.microsoft.com/office/drawing/2014/main" id="{3E05C554-5E73-41A7-BF0C-6FD5B1C31DA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7F9A826-5BA6-4B71-AE91-06A5A42EBD24}"/>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2276577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AE3E1-5695-4EE5-9B0A-537D714F06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547D5FE-C6D9-49E6-BB23-10BF71014F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5172839-3E31-4C6F-9CBA-B10984BC5C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58396E-ED46-4A29-A1B4-23FB07EC0B27}"/>
              </a:ext>
            </a:extLst>
          </p:cNvPr>
          <p:cNvSpPr>
            <a:spLocks noGrp="1"/>
          </p:cNvSpPr>
          <p:nvPr>
            <p:ph type="dt" sz="half" idx="10"/>
          </p:nvPr>
        </p:nvSpPr>
        <p:spPr/>
        <p:txBody>
          <a:bodyPr/>
          <a:lstStyle/>
          <a:p>
            <a:fld id="{98D2A4B3-6C78-4478-8FC9-45E97051CF5F}" type="datetimeFigureOut">
              <a:rPr lang="en-GB" smtClean="0"/>
              <a:t>30/04/2024</a:t>
            </a:fld>
            <a:endParaRPr lang="en-GB"/>
          </a:p>
        </p:txBody>
      </p:sp>
      <p:sp>
        <p:nvSpPr>
          <p:cNvPr id="6" name="Footer Placeholder 5">
            <a:extLst>
              <a:ext uri="{FF2B5EF4-FFF2-40B4-BE49-F238E27FC236}">
                <a16:creationId xmlns:a16="http://schemas.microsoft.com/office/drawing/2014/main" id="{C8DEF291-1B56-46C8-A95C-E96587E562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9B2467-717D-4EF6-8B82-E6BE355167FA}"/>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3851298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18707-F436-4B62-B8AE-B555C89001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C0DFD57-3663-411B-8B76-2BEA389067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C5EF1917-9555-4E74-8488-6E681633AA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E25E8C-28E8-41A3-BD20-A4E776774D97}"/>
              </a:ext>
            </a:extLst>
          </p:cNvPr>
          <p:cNvSpPr>
            <a:spLocks noGrp="1"/>
          </p:cNvSpPr>
          <p:nvPr>
            <p:ph type="dt" sz="half" idx="10"/>
          </p:nvPr>
        </p:nvSpPr>
        <p:spPr/>
        <p:txBody>
          <a:bodyPr/>
          <a:lstStyle/>
          <a:p>
            <a:fld id="{98D2A4B3-6C78-4478-8FC9-45E97051CF5F}" type="datetimeFigureOut">
              <a:rPr lang="en-GB" smtClean="0"/>
              <a:t>30/04/2024</a:t>
            </a:fld>
            <a:endParaRPr lang="en-GB"/>
          </a:p>
        </p:txBody>
      </p:sp>
      <p:sp>
        <p:nvSpPr>
          <p:cNvPr id="6" name="Footer Placeholder 5">
            <a:extLst>
              <a:ext uri="{FF2B5EF4-FFF2-40B4-BE49-F238E27FC236}">
                <a16:creationId xmlns:a16="http://schemas.microsoft.com/office/drawing/2014/main" id="{FD28A56A-5A3F-49D3-B1BF-A93C77711A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925AAA-1434-4FB6-867B-1E7EE50642BD}"/>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2204651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303EFA-9456-4587-9048-7B6A741340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552560C-CC63-4BEC-99CC-353481E096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3B4C8F-07CC-40C9-AF7C-5F09612019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D2A4B3-6C78-4478-8FC9-45E97051CF5F}" type="datetimeFigureOut">
              <a:rPr lang="en-GB" smtClean="0"/>
              <a:t>30/04/2024</a:t>
            </a:fld>
            <a:endParaRPr lang="en-GB"/>
          </a:p>
        </p:txBody>
      </p:sp>
      <p:sp>
        <p:nvSpPr>
          <p:cNvPr id="5" name="Footer Placeholder 4">
            <a:extLst>
              <a:ext uri="{FF2B5EF4-FFF2-40B4-BE49-F238E27FC236}">
                <a16:creationId xmlns:a16="http://schemas.microsoft.com/office/drawing/2014/main" id="{9BF226FC-9151-45C4-90F6-CCD7BDDB91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E828BC3-BA9E-4528-B132-D91AE80404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A93B1-25B1-4634-A420-9F5B985B557D}" type="slidenum">
              <a:rPr lang="en-GB" smtClean="0"/>
              <a:t>‹#›</a:t>
            </a:fld>
            <a:endParaRPr lang="en-GB"/>
          </a:p>
        </p:txBody>
      </p:sp>
    </p:spTree>
    <p:extLst>
      <p:ext uri="{BB962C8B-B14F-4D97-AF65-F5344CB8AC3E}">
        <p14:creationId xmlns:p14="http://schemas.microsoft.com/office/powerpoint/2010/main" val="2634979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hemingwayapp.com/"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hemingwayapp.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ECD39A0-6082-6CEE-3AB7-17CEC2FA45EF}"/>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314"/>
          <a:stretch/>
        </p:blipFill>
        <p:spPr bwMode="auto">
          <a:xfrm>
            <a:off x="0" y="0"/>
            <a:ext cx="1230145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E2B07C6-3314-8BEB-2713-A673A742665D}"/>
              </a:ext>
              <a:ext uri="{C183D7F6-B498-43B3-948B-1728B52AA6E4}">
                <adec:decorative xmlns:adec="http://schemas.microsoft.com/office/drawing/2017/decorative" val="1"/>
              </a:ext>
            </a:extLst>
          </p:cNvPr>
          <p:cNvSpPr/>
          <p:nvPr/>
        </p:nvSpPr>
        <p:spPr>
          <a:xfrm>
            <a:off x="-56251" y="-247426"/>
            <a:ext cx="12524364" cy="7134173"/>
          </a:xfrm>
          <a:prstGeom prst="rect">
            <a:avLst/>
          </a:prstGeom>
          <a:solidFill>
            <a:srgbClr val="000000">
              <a:alpha val="71000"/>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GB" dirty="0"/>
          </a:p>
        </p:txBody>
      </p:sp>
      <p:sp>
        <p:nvSpPr>
          <p:cNvPr id="60" name="Rectangle 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le 2">
            <a:extLst>
              <a:ext uri="{FF2B5EF4-FFF2-40B4-BE49-F238E27FC236}">
                <a16:creationId xmlns:a16="http://schemas.microsoft.com/office/drawing/2014/main" id="{545AA76F-6870-7485-26F3-C6215DFF0559}"/>
              </a:ext>
            </a:extLst>
          </p:cNvPr>
          <p:cNvSpPr txBox="1">
            <a:spLocks noGrp="1"/>
          </p:cNvSpPr>
          <p:nvPr>
            <p:ph type="title" idx="4294967295"/>
          </p:nvPr>
        </p:nvSpPr>
        <p:spPr>
          <a:xfrm>
            <a:off x="548398" y="4861516"/>
            <a:ext cx="11642078"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rPr>
              <a:t>Putting accessibility innovations into practice</a:t>
            </a:r>
          </a:p>
        </p:txBody>
      </p:sp>
      <p:sp>
        <p:nvSpPr>
          <p:cNvPr id="11" name="TextBox 10">
            <a:extLst>
              <a:ext uri="{FF2B5EF4-FFF2-40B4-BE49-F238E27FC236}">
                <a16:creationId xmlns:a16="http://schemas.microsoft.com/office/drawing/2014/main" id="{891854C0-BF44-010B-3FAB-3D7B905FEE3E}"/>
              </a:ext>
            </a:extLst>
          </p:cNvPr>
          <p:cNvSpPr txBox="1"/>
          <p:nvPr/>
        </p:nvSpPr>
        <p:spPr>
          <a:xfrm>
            <a:off x="329688" y="57492"/>
            <a:ext cx="11642078" cy="2554545"/>
          </a:xfrm>
          <a:prstGeom prst="rect">
            <a:avLst/>
          </a:prstGeom>
          <a:noFill/>
        </p:spPr>
        <p:txBody>
          <a:bodyPr wrap="square" rtlCol="0">
            <a:spAutoFit/>
          </a:bodyPr>
          <a:lstStyle/>
          <a:p>
            <a:r>
              <a:rPr lang="en-GB" sz="8000" dirty="0">
                <a:solidFill>
                  <a:schemeClr val="bg1"/>
                </a:solidFill>
                <a:latin typeface="Arial Black" panose="020B0A04020102020204" pitchFamily="34" charset="0"/>
              </a:rPr>
              <a:t>All mouth and </a:t>
            </a:r>
          </a:p>
          <a:p>
            <a:r>
              <a:rPr lang="en-GB" sz="8000" dirty="0">
                <a:solidFill>
                  <a:schemeClr val="bg1"/>
                </a:solidFill>
                <a:latin typeface="Arial Black" panose="020B0A04020102020204" pitchFamily="34" charset="0"/>
              </a:rPr>
              <a:t>no trousers? </a:t>
            </a:r>
          </a:p>
        </p:txBody>
      </p:sp>
    </p:spTree>
    <p:extLst>
      <p:ext uri="{BB962C8B-B14F-4D97-AF65-F5344CB8AC3E}">
        <p14:creationId xmlns:p14="http://schemas.microsoft.com/office/powerpoint/2010/main" val="3653057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DD6037B-BDBF-F1E1-43AA-08DC8D40B7E5}"/>
              </a:ext>
              <a:ext uri="{C183D7F6-B498-43B3-948B-1728B52AA6E4}">
                <adec:decorative xmlns:adec="http://schemas.microsoft.com/office/drawing/2017/decorative" val="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2849" r="323" b="19768"/>
          <a:stretch/>
        </p:blipFill>
        <p:spPr>
          <a:xfrm>
            <a:off x="0" y="0"/>
            <a:ext cx="12192000" cy="6858000"/>
          </a:xfrm>
        </p:spPr>
      </p:pic>
      <p:sp>
        <p:nvSpPr>
          <p:cNvPr id="10" name="Rectangle 9">
            <a:extLst>
              <a:ext uri="{FF2B5EF4-FFF2-40B4-BE49-F238E27FC236}">
                <a16:creationId xmlns:a16="http://schemas.microsoft.com/office/drawing/2014/main" id="{40403394-7785-C6FA-8EE8-A89EC4B7E561}"/>
              </a:ext>
              <a:ext uri="{C183D7F6-B498-43B3-948B-1728B52AA6E4}">
                <adec:decorative xmlns:adec="http://schemas.microsoft.com/office/drawing/2017/decorative" val="1"/>
              </a:ext>
            </a:extLst>
          </p:cNvPr>
          <p:cNvSpPr/>
          <p:nvPr/>
        </p:nvSpPr>
        <p:spPr>
          <a:xfrm>
            <a:off x="0" y="0"/>
            <a:ext cx="12188952" cy="6858000"/>
          </a:xfrm>
          <a:prstGeom prst="rect">
            <a:avLst/>
          </a:prstGeom>
          <a:solidFill>
            <a:srgbClr val="000000">
              <a:alpha val="56863"/>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A4EAAD38-1EF4-7229-C283-3530FD06D172}"/>
              </a:ext>
            </a:extLst>
          </p:cNvPr>
          <p:cNvSpPr txBox="1">
            <a:spLocks noGrp="1"/>
          </p:cNvSpPr>
          <p:nvPr>
            <p:ph type="title" idx="4294967295"/>
          </p:nvPr>
        </p:nvSpPr>
        <p:spPr>
          <a:xfrm>
            <a:off x="374214" y="5226158"/>
            <a:ext cx="11642078"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rPr>
              <a:t>Charts</a:t>
            </a:r>
          </a:p>
        </p:txBody>
      </p:sp>
    </p:spTree>
    <p:extLst>
      <p:ext uri="{BB962C8B-B14F-4D97-AF65-F5344CB8AC3E}">
        <p14:creationId xmlns:p14="http://schemas.microsoft.com/office/powerpoint/2010/main" val="3572655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1AF43F7-92F1-EAEC-326E-8A8D89CD0C05}"/>
              </a:ext>
            </a:extLst>
          </p:cNvPr>
          <p:cNvSpPr txBox="1">
            <a:spLocks noGrp="1"/>
          </p:cNvSpPr>
          <p:nvPr>
            <p:ph type="title" idx="4294967295"/>
          </p:nvPr>
        </p:nvSpPr>
        <p:spPr>
          <a:xfrm>
            <a:off x="0" y="2015"/>
            <a:ext cx="12191999" cy="808595"/>
          </a:xfrm>
          <a:prstGeom prst="rect">
            <a:avLst/>
          </a:prstGeom>
          <a:solidFill>
            <a:schemeClr val="tx1"/>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Best practice example</a:t>
            </a:r>
          </a:p>
        </p:txBody>
      </p:sp>
      <p:grpSp>
        <p:nvGrpSpPr>
          <p:cNvPr id="16" name="Group 15" descr="A screenshot of the best practice example from the &quot;Data visualisation: charts&quot; guidance with red arrows pointing to several parts of the example. ">
            <a:extLst>
              <a:ext uri="{FF2B5EF4-FFF2-40B4-BE49-F238E27FC236}">
                <a16:creationId xmlns:a16="http://schemas.microsoft.com/office/drawing/2014/main" id="{920613AC-90C5-DC4A-0895-CFE071C8E304}"/>
              </a:ext>
            </a:extLst>
          </p:cNvPr>
          <p:cNvGrpSpPr/>
          <p:nvPr/>
        </p:nvGrpSpPr>
        <p:grpSpPr>
          <a:xfrm>
            <a:off x="0" y="1054250"/>
            <a:ext cx="8225358" cy="5679460"/>
            <a:chOff x="456063" y="1433015"/>
            <a:chExt cx="7853239" cy="5193118"/>
          </a:xfrm>
        </p:grpSpPr>
        <p:pic>
          <p:nvPicPr>
            <p:cNvPr id="5" name="Picture 4">
              <a:extLst>
                <a:ext uri="{FF2B5EF4-FFF2-40B4-BE49-F238E27FC236}">
                  <a16:creationId xmlns:a16="http://schemas.microsoft.com/office/drawing/2014/main" id="{B3A6DA17-E8AD-9927-8EFB-6A2627E74ADC}"/>
                </a:ext>
              </a:extLst>
            </p:cNvPr>
            <p:cNvPicPr>
              <a:picLocks noChangeAspect="1"/>
            </p:cNvPicPr>
            <p:nvPr/>
          </p:nvPicPr>
          <p:blipFill>
            <a:blip r:embed="rId3"/>
            <a:stretch>
              <a:fillRect/>
            </a:stretch>
          </p:blipFill>
          <p:spPr>
            <a:xfrm>
              <a:off x="456063" y="1433015"/>
              <a:ext cx="4465743" cy="5193118"/>
            </a:xfrm>
            <a:prstGeom prst="rect">
              <a:avLst/>
            </a:prstGeom>
          </p:spPr>
        </p:pic>
        <p:cxnSp>
          <p:nvCxnSpPr>
            <p:cNvPr id="7" name="Straight Arrow Connector 6">
              <a:extLst>
                <a:ext uri="{FF2B5EF4-FFF2-40B4-BE49-F238E27FC236}">
                  <a16:creationId xmlns:a16="http://schemas.microsoft.com/office/drawing/2014/main" id="{28301334-D549-5FC6-D864-7A2A12B539F3}"/>
                </a:ext>
              </a:extLst>
            </p:cNvPr>
            <p:cNvCxnSpPr/>
            <p:nvPr/>
          </p:nvCxnSpPr>
          <p:spPr>
            <a:xfrm flipH="1">
              <a:off x="4598535" y="1604261"/>
              <a:ext cx="324802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C0550DE-D66A-E610-B43B-DF8FAC90FA72}"/>
                </a:ext>
              </a:extLst>
            </p:cNvPr>
            <p:cNvCxnSpPr/>
            <p:nvPr/>
          </p:nvCxnSpPr>
          <p:spPr>
            <a:xfrm flipH="1">
              <a:off x="4598535" y="2139968"/>
              <a:ext cx="324802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9870E37-80E1-4F0D-1A86-822AFC8600CD}"/>
                </a:ext>
              </a:extLst>
            </p:cNvPr>
            <p:cNvCxnSpPr/>
            <p:nvPr/>
          </p:nvCxnSpPr>
          <p:spPr>
            <a:xfrm flipH="1">
              <a:off x="5061277" y="5167594"/>
              <a:ext cx="324802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86AF7DD-D4B1-711C-C662-C715D56AFBEF}"/>
                </a:ext>
              </a:extLst>
            </p:cNvPr>
            <p:cNvCxnSpPr/>
            <p:nvPr/>
          </p:nvCxnSpPr>
          <p:spPr>
            <a:xfrm flipH="1">
              <a:off x="5061277" y="5664239"/>
              <a:ext cx="324802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936EDDC-8AB5-8488-BEDE-AD399FB5BCC5}"/>
                </a:ext>
              </a:extLst>
            </p:cNvPr>
            <p:cNvCxnSpPr/>
            <p:nvPr/>
          </p:nvCxnSpPr>
          <p:spPr>
            <a:xfrm flipH="1">
              <a:off x="5061277" y="5913458"/>
              <a:ext cx="324802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A957EB4-6C96-F645-0036-B62D56121D5D}"/>
                </a:ext>
              </a:extLst>
            </p:cNvPr>
            <p:cNvCxnSpPr/>
            <p:nvPr/>
          </p:nvCxnSpPr>
          <p:spPr>
            <a:xfrm flipH="1">
              <a:off x="5061277" y="6442376"/>
              <a:ext cx="324802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63059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E85C9C-A099-B8D7-FB75-7DE08FAE3C3A}"/>
              </a:ext>
            </a:extLst>
          </p:cNvPr>
          <p:cNvSpPr>
            <a:spLocks noGrp="1"/>
          </p:cNvSpPr>
          <p:nvPr>
            <p:ph type="title"/>
          </p:nvPr>
        </p:nvSpPr>
        <p:spPr>
          <a:xfrm>
            <a:off x="0" y="2015"/>
            <a:ext cx="12191999" cy="808595"/>
          </a:xfrm>
          <a:solidFill>
            <a:schemeClr val="tx1"/>
          </a:solidFill>
        </p:spPr>
        <p:txBody>
          <a:bodyPr/>
          <a:lstStyle/>
          <a:p>
            <a:r>
              <a:rPr lang="en-GB" b="1" dirty="0">
                <a:solidFill>
                  <a:schemeClr val="bg1"/>
                </a:solidFill>
                <a:latin typeface="Arial" panose="020B0604020202020204" pitchFamily="34" charset="0"/>
                <a:cs typeface="Arial" panose="020B0604020202020204" pitchFamily="34" charset="0"/>
              </a:rPr>
              <a:t>In the publication </a:t>
            </a:r>
          </a:p>
        </p:txBody>
      </p:sp>
      <p:grpSp>
        <p:nvGrpSpPr>
          <p:cNvPr id="3" name="Group 2" descr="A screenshot of a chart from the Gypsy or Irish Traveller populations publication with several red arrows and circles pointing to several parts of the structure around the chart. ">
            <a:extLst>
              <a:ext uri="{FF2B5EF4-FFF2-40B4-BE49-F238E27FC236}">
                <a16:creationId xmlns:a16="http://schemas.microsoft.com/office/drawing/2014/main" id="{9DD8207F-EF6D-E776-F66B-2BA47DD86666}"/>
              </a:ext>
            </a:extLst>
          </p:cNvPr>
          <p:cNvGrpSpPr/>
          <p:nvPr/>
        </p:nvGrpSpPr>
        <p:grpSpPr>
          <a:xfrm>
            <a:off x="319596" y="817581"/>
            <a:ext cx="6801965" cy="5973743"/>
            <a:chOff x="319596" y="66675"/>
            <a:chExt cx="7970921" cy="6724650"/>
          </a:xfrm>
        </p:grpSpPr>
        <p:pic>
          <p:nvPicPr>
            <p:cNvPr id="5" name="Picture 4">
              <a:extLst>
                <a:ext uri="{FF2B5EF4-FFF2-40B4-BE49-F238E27FC236}">
                  <a16:creationId xmlns:a16="http://schemas.microsoft.com/office/drawing/2014/main" id="{22722CDF-4252-3FE7-3873-0632A88B10A0}"/>
                </a:ext>
              </a:extLst>
            </p:cNvPr>
            <p:cNvPicPr>
              <a:picLocks noChangeAspect="1"/>
            </p:cNvPicPr>
            <p:nvPr/>
          </p:nvPicPr>
          <p:blipFill>
            <a:blip r:embed="rId3"/>
            <a:stretch>
              <a:fillRect/>
            </a:stretch>
          </p:blipFill>
          <p:spPr>
            <a:xfrm>
              <a:off x="319596" y="66675"/>
              <a:ext cx="5086350" cy="6724650"/>
            </a:xfrm>
            <a:prstGeom prst="rect">
              <a:avLst/>
            </a:prstGeom>
          </p:spPr>
        </p:pic>
        <p:cxnSp>
          <p:nvCxnSpPr>
            <p:cNvPr id="7" name="Straight Arrow Connector 6">
              <a:extLst>
                <a:ext uri="{FF2B5EF4-FFF2-40B4-BE49-F238E27FC236}">
                  <a16:creationId xmlns:a16="http://schemas.microsoft.com/office/drawing/2014/main" id="{BF2B43E9-E6DC-860F-DEE1-566FD7F1EDEA}"/>
                </a:ext>
              </a:extLst>
            </p:cNvPr>
            <p:cNvCxnSpPr/>
            <p:nvPr/>
          </p:nvCxnSpPr>
          <p:spPr>
            <a:xfrm flipH="1">
              <a:off x="4429125" y="723900"/>
              <a:ext cx="324802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3558B86-A687-2C75-4E37-7A79EBBE6196}"/>
                </a:ext>
              </a:extLst>
            </p:cNvPr>
            <p:cNvCxnSpPr/>
            <p:nvPr/>
          </p:nvCxnSpPr>
          <p:spPr>
            <a:xfrm flipH="1">
              <a:off x="4945510" y="1098242"/>
              <a:ext cx="324802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00A89AA-2174-9E3A-8515-7F39A992C5C0}"/>
                </a:ext>
              </a:extLst>
            </p:cNvPr>
            <p:cNvCxnSpPr/>
            <p:nvPr/>
          </p:nvCxnSpPr>
          <p:spPr>
            <a:xfrm flipH="1">
              <a:off x="5042492" y="2996315"/>
              <a:ext cx="324802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C7851B6-49DF-E642-CF9D-744E297AA949}"/>
                </a:ext>
              </a:extLst>
            </p:cNvPr>
            <p:cNvCxnSpPr/>
            <p:nvPr/>
          </p:nvCxnSpPr>
          <p:spPr>
            <a:xfrm flipH="1">
              <a:off x="3144419" y="5300787"/>
              <a:ext cx="324802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9A9953D-CD4D-3742-A7B8-CCD655C2455B}"/>
                </a:ext>
              </a:extLst>
            </p:cNvPr>
            <p:cNvCxnSpPr/>
            <p:nvPr/>
          </p:nvCxnSpPr>
          <p:spPr>
            <a:xfrm flipH="1">
              <a:off x="4546196" y="5702567"/>
              <a:ext cx="324802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6CE24BD6-C0D3-7B26-966F-7E48314E4D3B}"/>
                </a:ext>
              </a:extLst>
            </p:cNvPr>
            <p:cNvSpPr/>
            <p:nvPr/>
          </p:nvSpPr>
          <p:spPr>
            <a:xfrm>
              <a:off x="591127" y="5458691"/>
              <a:ext cx="1477818" cy="2438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09B09460-1DC0-4770-1390-42336BF53578}"/>
                </a:ext>
              </a:extLst>
            </p:cNvPr>
            <p:cNvSpPr/>
            <p:nvPr/>
          </p:nvSpPr>
          <p:spPr>
            <a:xfrm>
              <a:off x="2636875" y="5881086"/>
              <a:ext cx="1477818" cy="2438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 name="Straight Arrow Connector 1">
              <a:extLst>
                <a:ext uri="{FF2B5EF4-FFF2-40B4-BE49-F238E27FC236}">
                  <a16:creationId xmlns:a16="http://schemas.microsoft.com/office/drawing/2014/main" id="{9871D9EA-C770-ACAE-9D5B-EAA88CF662AB}"/>
                </a:ext>
              </a:extLst>
            </p:cNvPr>
            <p:cNvCxnSpPr/>
            <p:nvPr/>
          </p:nvCxnSpPr>
          <p:spPr>
            <a:xfrm flipH="1">
              <a:off x="1436121" y="4762070"/>
              <a:ext cx="324802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7913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FFFAB-E584-11E4-054B-3DDCE496C7F0}"/>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t>Chart example part 1</a:t>
            </a:r>
          </a:p>
        </p:txBody>
      </p:sp>
      <p:pic>
        <p:nvPicPr>
          <p:cNvPr id="5" name="Picture 4" descr="A screenshot of a chart from the Gypsy or Irish Traveller populations publication with the headline and statistical title. A red arrow is pointing towards the headline title. ">
            <a:extLst>
              <a:ext uri="{FF2B5EF4-FFF2-40B4-BE49-F238E27FC236}">
                <a16:creationId xmlns:a16="http://schemas.microsoft.com/office/drawing/2014/main" id="{22722CDF-4252-3FE7-3873-0632A88B10A0}"/>
              </a:ext>
            </a:extLst>
          </p:cNvPr>
          <p:cNvPicPr>
            <a:picLocks noChangeAspect="1"/>
          </p:cNvPicPr>
          <p:nvPr/>
        </p:nvPicPr>
        <p:blipFill rotWithShape="1">
          <a:blip r:embed="rId3"/>
          <a:srcRect b="35533"/>
          <a:stretch/>
        </p:blipFill>
        <p:spPr>
          <a:xfrm>
            <a:off x="319595" y="66675"/>
            <a:ext cx="7968037" cy="6791325"/>
          </a:xfrm>
          <a:prstGeom prst="rect">
            <a:avLst/>
          </a:prstGeom>
        </p:spPr>
      </p:pic>
      <p:cxnSp>
        <p:nvCxnSpPr>
          <p:cNvPr id="7" name="Straight Arrow Connector 6">
            <a:extLst>
              <a:ext uri="{FF2B5EF4-FFF2-40B4-BE49-F238E27FC236}">
                <a16:creationId xmlns:a16="http://schemas.microsoft.com/office/drawing/2014/main" id="{BF2B43E9-E6DC-860F-DEE1-566FD7F1EDEA}"/>
              </a:ext>
              <a:ext uri="{C183D7F6-B498-43B3-948B-1728B52AA6E4}">
                <adec:decorative xmlns:adec="http://schemas.microsoft.com/office/drawing/2017/decorative" val="1"/>
              </a:ext>
            </a:extLst>
          </p:cNvPr>
          <p:cNvCxnSpPr/>
          <p:nvPr/>
        </p:nvCxnSpPr>
        <p:spPr>
          <a:xfrm flipH="1">
            <a:off x="6332353" y="925918"/>
            <a:ext cx="324802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9745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D388C-EAD6-632D-17B6-1F62E12AEF90}"/>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t>Chart example part 2</a:t>
            </a:r>
          </a:p>
        </p:txBody>
      </p:sp>
      <p:pic>
        <p:nvPicPr>
          <p:cNvPr id="5" name="Picture 4" descr="A screenshot of a chart from the Gypsy or Irish Traveller populations publication with the headline and statistical title. A red arrow is pointing towards the statistical title. ">
            <a:extLst>
              <a:ext uri="{FF2B5EF4-FFF2-40B4-BE49-F238E27FC236}">
                <a16:creationId xmlns:a16="http://schemas.microsoft.com/office/drawing/2014/main" id="{22722CDF-4252-3FE7-3873-0632A88B10A0}"/>
              </a:ext>
            </a:extLst>
          </p:cNvPr>
          <p:cNvPicPr>
            <a:picLocks noChangeAspect="1"/>
          </p:cNvPicPr>
          <p:nvPr/>
        </p:nvPicPr>
        <p:blipFill rotWithShape="1">
          <a:blip r:embed="rId3"/>
          <a:srcRect b="35533"/>
          <a:stretch/>
        </p:blipFill>
        <p:spPr>
          <a:xfrm>
            <a:off x="319595" y="66675"/>
            <a:ext cx="7968037" cy="6791325"/>
          </a:xfrm>
          <a:prstGeom prst="rect">
            <a:avLst/>
          </a:prstGeom>
        </p:spPr>
      </p:pic>
      <p:cxnSp>
        <p:nvCxnSpPr>
          <p:cNvPr id="8" name="Straight Arrow Connector 7">
            <a:extLst>
              <a:ext uri="{FF2B5EF4-FFF2-40B4-BE49-F238E27FC236}">
                <a16:creationId xmlns:a16="http://schemas.microsoft.com/office/drawing/2014/main" id="{53558B86-A687-2C75-4E37-7A79EBBE6196}"/>
              </a:ext>
              <a:ext uri="{C183D7F6-B498-43B3-948B-1728B52AA6E4}">
                <adec:decorative xmlns:adec="http://schemas.microsoft.com/office/drawing/2017/decorative" val="1"/>
              </a:ext>
            </a:extLst>
          </p:cNvPr>
          <p:cNvCxnSpPr>
            <a:cxnSpLocks/>
          </p:cNvCxnSpPr>
          <p:nvPr/>
        </p:nvCxnSpPr>
        <p:spPr>
          <a:xfrm flipH="1">
            <a:off x="6575503" y="1831889"/>
            <a:ext cx="316392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6055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C0C88-14BC-0D68-97CF-D5A33F76F8B6}"/>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t>Chart example part 3</a:t>
            </a:r>
          </a:p>
        </p:txBody>
      </p:sp>
      <p:pic>
        <p:nvPicPr>
          <p:cNvPr id="5" name="Picture 4" descr="A screenshot of a chart from the Gypsy or Irish Traveller populations publication with the headline and statistical title. A red arrow is pointing towards the statistical title which reads:  &#10;&#10;Percentage of Gypsy or Irish Traveller ethnic groups and England and Wales population who live in each region of England and Wales, Census 2021 ">
            <a:extLst>
              <a:ext uri="{FF2B5EF4-FFF2-40B4-BE49-F238E27FC236}">
                <a16:creationId xmlns:a16="http://schemas.microsoft.com/office/drawing/2014/main" id="{22722CDF-4252-3FE7-3873-0632A88B10A0}"/>
              </a:ext>
            </a:extLst>
          </p:cNvPr>
          <p:cNvPicPr>
            <a:picLocks noChangeAspect="1"/>
          </p:cNvPicPr>
          <p:nvPr/>
        </p:nvPicPr>
        <p:blipFill rotWithShape="1">
          <a:blip r:embed="rId3"/>
          <a:srcRect b="35533"/>
          <a:stretch/>
        </p:blipFill>
        <p:spPr>
          <a:xfrm>
            <a:off x="319595" y="66675"/>
            <a:ext cx="7968037" cy="6791325"/>
          </a:xfrm>
          <a:prstGeom prst="rect">
            <a:avLst/>
          </a:prstGeom>
        </p:spPr>
      </p:pic>
      <p:sp>
        <p:nvSpPr>
          <p:cNvPr id="4" name="TextBox 3">
            <a:extLst>
              <a:ext uri="{FF2B5EF4-FFF2-40B4-BE49-F238E27FC236}">
                <a16:creationId xmlns:a16="http://schemas.microsoft.com/office/drawing/2014/main" id="{BC98AE68-CACF-12B1-33F9-AF42EF960D83}"/>
              </a:ext>
            </a:extLst>
          </p:cNvPr>
          <p:cNvSpPr txBox="1"/>
          <p:nvPr/>
        </p:nvSpPr>
        <p:spPr>
          <a:xfrm>
            <a:off x="7994821" y="2731738"/>
            <a:ext cx="3671315" cy="2031325"/>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Traditional statistical subtitle: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Gypsy or Irish Traveller ethnic groups and England and Wales population by region, Census 2021</a:t>
            </a:r>
          </a:p>
          <a:p>
            <a:endParaRPr lang="en-GB" dirty="0">
              <a:latin typeface="Arial" panose="020B060402020202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53558B86-A687-2C75-4E37-7A79EBBE6196}"/>
              </a:ext>
              <a:ext uri="{C183D7F6-B498-43B3-948B-1728B52AA6E4}">
                <adec:decorative xmlns:adec="http://schemas.microsoft.com/office/drawing/2017/decorative" val="1"/>
              </a:ext>
            </a:extLst>
          </p:cNvPr>
          <p:cNvCxnSpPr>
            <a:cxnSpLocks/>
          </p:cNvCxnSpPr>
          <p:nvPr/>
        </p:nvCxnSpPr>
        <p:spPr>
          <a:xfrm flipH="1">
            <a:off x="6575503" y="1831889"/>
            <a:ext cx="316392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1209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C0C88-14BC-0D68-97CF-D5A33F76F8B6}"/>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t>Chart example part 4</a:t>
            </a:r>
          </a:p>
        </p:txBody>
      </p:sp>
      <p:pic>
        <p:nvPicPr>
          <p:cNvPr id="5" name="Picture 4" descr="A screenshot of a chart from the Gypsy or Irish Traveller populations publication with the headline and statistical title. A red arrow is pointing towards the statistical title which reads:  &#10;&#10;Percentage of Gypsy or Irish Traveller ethnic groups and England and Wales population who live in each region of England and Wales, Census 2021 ">
            <a:extLst>
              <a:ext uri="{FF2B5EF4-FFF2-40B4-BE49-F238E27FC236}">
                <a16:creationId xmlns:a16="http://schemas.microsoft.com/office/drawing/2014/main" id="{22722CDF-4252-3FE7-3873-0632A88B10A0}"/>
              </a:ext>
            </a:extLst>
          </p:cNvPr>
          <p:cNvPicPr>
            <a:picLocks noChangeAspect="1"/>
          </p:cNvPicPr>
          <p:nvPr/>
        </p:nvPicPr>
        <p:blipFill rotWithShape="1">
          <a:blip r:embed="rId3"/>
          <a:srcRect b="35533"/>
          <a:stretch/>
        </p:blipFill>
        <p:spPr>
          <a:xfrm>
            <a:off x="319595" y="66675"/>
            <a:ext cx="7968037" cy="6791325"/>
          </a:xfrm>
          <a:prstGeom prst="rect">
            <a:avLst/>
          </a:prstGeom>
        </p:spPr>
      </p:pic>
      <p:sp>
        <p:nvSpPr>
          <p:cNvPr id="4" name="TextBox 3">
            <a:extLst>
              <a:ext uri="{FF2B5EF4-FFF2-40B4-BE49-F238E27FC236}">
                <a16:creationId xmlns:a16="http://schemas.microsoft.com/office/drawing/2014/main" id="{BC98AE68-CACF-12B1-33F9-AF42EF960D83}"/>
              </a:ext>
            </a:extLst>
          </p:cNvPr>
          <p:cNvSpPr txBox="1"/>
          <p:nvPr/>
        </p:nvSpPr>
        <p:spPr>
          <a:xfrm>
            <a:off x="7994821" y="2731738"/>
            <a:ext cx="3877584" cy="3693319"/>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Traditional statistical subtitle: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Gypsy or Irish Traveller ethnic groups and England and Wales population by region, Census 2021</a:t>
            </a:r>
          </a:p>
          <a:p>
            <a:endParaRPr lang="en-GB"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Quick poll:</a:t>
            </a:r>
          </a:p>
          <a:p>
            <a:r>
              <a:rPr lang="en-GB" b="1" dirty="0">
                <a:latin typeface="Arial" panose="020B0604020202020204" pitchFamily="34" charset="0"/>
                <a:cs typeface="Arial" panose="020B0604020202020204" pitchFamily="34" charset="0"/>
              </a:rPr>
              <a:t>Which statistical subtitle do you prefer? </a:t>
            </a:r>
          </a:p>
          <a:p>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Subtitle used in the publication</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Traditional subtitle</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I do not have a strong opinion</a:t>
            </a:r>
          </a:p>
        </p:txBody>
      </p:sp>
      <p:cxnSp>
        <p:nvCxnSpPr>
          <p:cNvPr id="8" name="Straight Arrow Connector 7">
            <a:extLst>
              <a:ext uri="{FF2B5EF4-FFF2-40B4-BE49-F238E27FC236}">
                <a16:creationId xmlns:a16="http://schemas.microsoft.com/office/drawing/2014/main" id="{53558B86-A687-2C75-4E37-7A79EBBE6196}"/>
              </a:ext>
              <a:ext uri="{C183D7F6-B498-43B3-948B-1728B52AA6E4}">
                <adec:decorative xmlns:adec="http://schemas.microsoft.com/office/drawing/2017/decorative" val="1"/>
              </a:ext>
            </a:extLst>
          </p:cNvPr>
          <p:cNvCxnSpPr>
            <a:cxnSpLocks/>
          </p:cNvCxnSpPr>
          <p:nvPr/>
        </p:nvCxnSpPr>
        <p:spPr>
          <a:xfrm flipH="1">
            <a:off x="6575503" y="1831889"/>
            <a:ext cx="316392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7084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140D40-87B5-D5A7-3500-9FD313789C09}"/>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t>Chart example part 5</a:t>
            </a:r>
          </a:p>
        </p:txBody>
      </p:sp>
      <p:pic>
        <p:nvPicPr>
          <p:cNvPr id="5" name="Picture 4" descr="A screenshot of a chart from the Gypsy or Irish Traveller populations publication with the headline and statistical title. A red arrow is pointing towards the chart image. ">
            <a:extLst>
              <a:ext uri="{FF2B5EF4-FFF2-40B4-BE49-F238E27FC236}">
                <a16:creationId xmlns:a16="http://schemas.microsoft.com/office/drawing/2014/main" id="{22722CDF-4252-3FE7-3873-0632A88B10A0}"/>
              </a:ext>
            </a:extLst>
          </p:cNvPr>
          <p:cNvPicPr>
            <a:picLocks noChangeAspect="1"/>
          </p:cNvPicPr>
          <p:nvPr/>
        </p:nvPicPr>
        <p:blipFill rotWithShape="1">
          <a:blip r:embed="rId3"/>
          <a:srcRect b="35533"/>
          <a:stretch/>
        </p:blipFill>
        <p:spPr>
          <a:xfrm>
            <a:off x="319595" y="66675"/>
            <a:ext cx="7968037" cy="6791325"/>
          </a:xfrm>
          <a:prstGeom prst="rect">
            <a:avLst/>
          </a:prstGeom>
        </p:spPr>
      </p:pic>
      <p:cxnSp>
        <p:nvCxnSpPr>
          <p:cNvPr id="2" name="Straight Arrow Connector 1">
            <a:extLst>
              <a:ext uri="{FF2B5EF4-FFF2-40B4-BE49-F238E27FC236}">
                <a16:creationId xmlns:a16="http://schemas.microsoft.com/office/drawing/2014/main" id="{6387B268-38D2-53B8-FF36-63A85B5A8A84}"/>
              </a:ext>
              <a:ext uri="{C183D7F6-B498-43B3-948B-1728B52AA6E4}">
                <adec:decorative xmlns:adec="http://schemas.microsoft.com/office/drawing/2017/decorative" val="1"/>
              </a:ext>
            </a:extLst>
          </p:cNvPr>
          <p:cNvCxnSpPr>
            <a:cxnSpLocks/>
          </p:cNvCxnSpPr>
          <p:nvPr/>
        </p:nvCxnSpPr>
        <p:spPr>
          <a:xfrm flipH="1">
            <a:off x="7945255" y="4100167"/>
            <a:ext cx="316392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5998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140D40-87B5-D5A7-3500-9FD313789C09}"/>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t>Chart example part 6</a:t>
            </a:r>
          </a:p>
        </p:txBody>
      </p:sp>
      <p:pic>
        <p:nvPicPr>
          <p:cNvPr id="5" name="Picture 4" descr="A screenshot of a chart from the Gypsy or Irish Traveller populations publication with the headline and statistical title. A red arrow is pointing towards the chart image. ">
            <a:extLst>
              <a:ext uri="{FF2B5EF4-FFF2-40B4-BE49-F238E27FC236}">
                <a16:creationId xmlns:a16="http://schemas.microsoft.com/office/drawing/2014/main" id="{22722CDF-4252-3FE7-3873-0632A88B10A0}"/>
              </a:ext>
            </a:extLst>
          </p:cNvPr>
          <p:cNvPicPr>
            <a:picLocks noChangeAspect="1"/>
          </p:cNvPicPr>
          <p:nvPr/>
        </p:nvPicPr>
        <p:blipFill rotWithShape="1">
          <a:blip r:embed="rId3"/>
          <a:srcRect b="35533"/>
          <a:stretch/>
        </p:blipFill>
        <p:spPr>
          <a:xfrm>
            <a:off x="319595" y="66675"/>
            <a:ext cx="7968037" cy="6791325"/>
          </a:xfrm>
          <a:prstGeom prst="rect">
            <a:avLst/>
          </a:prstGeom>
        </p:spPr>
      </p:pic>
      <p:cxnSp>
        <p:nvCxnSpPr>
          <p:cNvPr id="2" name="Straight Arrow Connector 1">
            <a:extLst>
              <a:ext uri="{FF2B5EF4-FFF2-40B4-BE49-F238E27FC236}">
                <a16:creationId xmlns:a16="http://schemas.microsoft.com/office/drawing/2014/main" id="{6387B268-38D2-53B8-FF36-63A85B5A8A84}"/>
              </a:ext>
              <a:ext uri="{C183D7F6-B498-43B3-948B-1728B52AA6E4}">
                <adec:decorative xmlns:adec="http://schemas.microsoft.com/office/drawing/2017/decorative" val="1"/>
              </a:ext>
            </a:extLst>
          </p:cNvPr>
          <p:cNvCxnSpPr>
            <a:cxnSpLocks/>
          </p:cNvCxnSpPr>
          <p:nvPr/>
        </p:nvCxnSpPr>
        <p:spPr>
          <a:xfrm flipH="1">
            <a:off x="7945255" y="4100167"/>
            <a:ext cx="316392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7CC26A6-1812-6451-0F07-61E3F03FFEAC}"/>
              </a:ext>
            </a:extLst>
          </p:cNvPr>
          <p:cNvSpPr txBox="1"/>
          <p:nvPr/>
        </p:nvSpPr>
        <p:spPr>
          <a:xfrm>
            <a:off x="8447672" y="4587293"/>
            <a:ext cx="3519914" cy="2031325"/>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Quick poll:</a:t>
            </a:r>
          </a:p>
          <a:p>
            <a:r>
              <a:rPr lang="en-GB" b="1" dirty="0">
                <a:latin typeface="Arial" panose="020B0604020202020204" pitchFamily="34" charset="0"/>
                <a:cs typeface="Arial" panose="020B0604020202020204" pitchFamily="34" charset="0"/>
              </a:rPr>
              <a:t>What do you think about chart data labels?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 I like them</a:t>
            </a:r>
          </a:p>
          <a:p>
            <a:r>
              <a:rPr lang="en-GB" dirty="0">
                <a:latin typeface="Arial" panose="020B0604020202020204" pitchFamily="34" charset="0"/>
                <a:cs typeface="Arial" panose="020B0604020202020204" pitchFamily="34" charset="0"/>
              </a:rPr>
              <a:t>- I do not like them</a:t>
            </a:r>
          </a:p>
          <a:p>
            <a:r>
              <a:rPr lang="en-GB" dirty="0">
                <a:latin typeface="Arial" panose="020B0604020202020204" pitchFamily="34" charset="0"/>
                <a:cs typeface="Arial" panose="020B0604020202020204" pitchFamily="34" charset="0"/>
              </a:rPr>
              <a:t>- I do not have a strong opinion</a:t>
            </a:r>
          </a:p>
        </p:txBody>
      </p:sp>
    </p:spTree>
    <p:extLst>
      <p:ext uri="{BB962C8B-B14F-4D97-AF65-F5344CB8AC3E}">
        <p14:creationId xmlns:p14="http://schemas.microsoft.com/office/powerpoint/2010/main" val="2976805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A9F32-E0E2-46A9-5DCB-0A98E153867B}"/>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t>Chart example part 7</a:t>
            </a:r>
          </a:p>
        </p:txBody>
      </p:sp>
      <p:pic>
        <p:nvPicPr>
          <p:cNvPr id="5" name="Picture 4" descr="A screenshot of a chart from the Gypsy or Irish Traveller populations publication with the headline and statistical title. A red arrow is pointing towards the embed code link under the chart image. ">
            <a:extLst>
              <a:ext uri="{FF2B5EF4-FFF2-40B4-BE49-F238E27FC236}">
                <a16:creationId xmlns:a16="http://schemas.microsoft.com/office/drawing/2014/main" id="{22722CDF-4252-3FE7-3873-0632A88B10A0}"/>
              </a:ext>
            </a:extLst>
          </p:cNvPr>
          <p:cNvPicPr>
            <a:picLocks noChangeAspect="1"/>
          </p:cNvPicPr>
          <p:nvPr/>
        </p:nvPicPr>
        <p:blipFill rotWithShape="1">
          <a:blip r:embed="rId3"/>
          <a:srcRect t="40908"/>
          <a:stretch/>
        </p:blipFill>
        <p:spPr>
          <a:xfrm>
            <a:off x="170121" y="386594"/>
            <a:ext cx="7875134" cy="6152427"/>
          </a:xfrm>
          <a:prstGeom prst="rect">
            <a:avLst/>
          </a:prstGeom>
        </p:spPr>
      </p:pic>
      <p:sp>
        <p:nvSpPr>
          <p:cNvPr id="4" name="TextBox 3">
            <a:extLst>
              <a:ext uri="{FF2B5EF4-FFF2-40B4-BE49-F238E27FC236}">
                <a16:creationId xmlns:a16="http://schemas.microsoft.com/office/drawing/2014/main" id="{4874C6EB-43D8-885C-998C-B5D951B84889}"/>
              </a:ext>
            </a:extLst>
          </p:cNvPr>
          <p:cNvSpPr txBox="1"/>
          <p:nvPr/>
        </p:nvSpPr>
        <p:spPr>
          <a:xfrm>
            <a:off x="8025432" y="2610683"/>
            <a:ext cx="3837294" cy="3139321"/>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The embed link code is particular to the ONS website. </a:t>
            </a:r>
          </a:p>
          <a:p>
            <a:r>
              <a:rPr lang="en-GB" dirty="0">
                <a:latin typeface="Arial" panose="020B0604020202020204" pitchFamily="34" charset="0"/>
                <a:cs typeface="Arial" panose="020B0604020202020204" pitchFamily="34" charset="0"/>
              </a:rPr>
              <a:t>It automatically takes the title of the </a:t>
            </a:r>
            <a:r>
              <a:rPr lang="en-GB" dirty="0" err="1">
                <a:latin typeface="Arial" panose="020B0604020202020204" pitchFamily="34" charset="0"/>
                <a:cs typeface="Arial" panose="020B0604020202020204" pitchFamily="34" charset="0"/>
              </a:rPr>
              <a:t>iframe</a:t>
            </a:r>
            <a:r>
              <a:rPr lang="en-GB" dirty="0">
                <a:latin typeface="Arial" panose="020B0604020202020204" pitchFamily="34" charset="0"/>
                <a:cs typeface="Arial" panose="020B0604020202020204" pitchFamily="34" charset="0"/>
              </a:rPr>
              <a:t>, for example: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“Figure 1 Nearly a quarter of people who identified as Gypsy or Irish Traveller lived in the South East </a:t>
            </a:r>
            <a:r>
              <a:rPr lang="en-GB" dirty="0">
                <a:highlight>
                  <a:srgbClr val="FFFF00"/>
                </a:highlight>
                <a:latin typeface="Arial" panose="020B0604020202020204" pitchFamily="34" charset="0"/>
                <a:cs typeface="Arial" panose="020B0604020202020204" pitchFamily="34" charset="0"/>
              </a:rPr>
              <a:t>embed code</a:t>
            </a:r>
            <a:r>
              <a:rPr lang="en-GB" dirty="0">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cxnSp>
        <p:nvCxnSpPr>
          <p:cNvPr id="7" name="Straight Arrow Connector 6">
            <a:extLst>
              <a:ext uri="{FF2B5EF4-FFF2-40B4-BE49-F238E27FC236}">
                <a16:creationId xmlns:a16="http://schemas.microsoft.com/office/drawing/2014/main" id="{2E5FF089-7F24-BCDE-CDBD-D1C90345742B}"/>
              </a:ext>
              <a:ext uri="{C183D7F6-B498-43B3-948B-1728B52AA6E4}">
                <adec:decorative xmlns:adec="http://schemas.microsoft.com/office/drawing/2017/decorative" val="1"/>
              </a:ext>
            </a:extLst>
          </p:cNvPr>
          <p:cNvCxnSpPr>
            <a:cxnSpLocks/>
          </p:cNvCxnSpPr>
          <p:nvPr/>
        </p:nvCxnSpPr>
        <p:spPr>
          <a:xfrm flipH="1">
            <a:off x="2068945" y="3322675"/>
            <a:ext cx="575872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5309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62390-8086-86B7-246A-D5B964CA08CF}"/>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t>Existing guidance</a:t>
            </a:r>
          </a:p>
        </p:txBody>
      </p:sp>
      <p:pic>
        <p:nvPicPr>
          <p:cNvPr id="5" name="Picture 4" descr="Screenshot of Analysis Function website guidance hub listing the following guidance items: &#10;Data visualisation: charts&#10;Data visualisation: colours &#10;Releasing statistics in spreadsheets &#10;Making analytical publications accessible.">
            <a:extLst>
              <a:ext uri="{FF2B5EF4-FFF2-40B4-BE49-F238E27FC236}">
                <a16:creationId xmlns:a16="http://schemas.microsoft.com/office/drawing/2014/main" id="{F8888D7F-AF7D-3D1F-86E4-2E08087ADA3D}"/>
              </a:ext>
            </a:extLst>
          </p:cNvPr>
          <p:cNvPicPr>
            <a:picLocks noChangeAspect="1"/>
          </p:cNvPicPr>
          <p:nvPr/>
        </p:nvPicPr>
        <p:blipFill>
          <a:blip r:embed="rId2"/>
          <a:stretch>
            <a:fillRect/>
          </a:stretch>
        </p:blipFill>
        <p:spPr>
          <a:xfrm>
            <a:off x="425890" y="0"/>
            <a:ext cx="7358770" cy="6858000"/>
          </a:xfrm>
          <a:prstGeom prst="rect">
            <a:avLst/>
          </a:prstGeom>
        </p:spPr>
      </p:pic>
    </p:spTree>
    <p:extLst>
      <p:ext uri="{BB962C8B-B14F-4D97-AF65-F5344CB8AC3E}">
        <p14:creationId xmlns:p14="http://schemas.microsoft.com/office/powerpoint/2010/main" val="2658659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A9F32-E0E2-46A9-5DCB-0A98E153867B}"/>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t>Chart example part 8</a:t>
            </a:r>
          </a:p>
        </p:txBody>
      </p:sp>
      <p:pic>
        <p:nvPicPr>
          <p:cNvPr id="5" name="Picture 4" descr="A screenshot of a chart from the Gypsy or Irish Traveller populations publication with the headline and statistical title. A red arrow is pointing towards the embed code link under the chart image. ">
            <a:extLst>
              <a:ext uri="{FF2B5EF4-FFF2-40B4-BE49-F238E27FC236}">
                <a16:creationId xmlns:a16="http://schemas.microsoft.com/office/drawing/2014/main" id="{22722CDF-4252-3FE7-3873-0632A88B10A0}"/>
              </a:ext>
            </a:extLst>
          </p:cNvPr>
          <p:cNvPicPr>
            <a:picLocks noChangeAspect="1"/>
          </p:cNvPicPr>
          <p:nvPr/>
        </p:nvPicPr>
        <p:blipFill rotWithShape="1">
          <a:blip r:embed="rId3"/>
          <a:srcRect t="40908"/>
          <a:stretch/>
        </p:blipFill>
        <p:spPr>
          <a:xfrm>
            <a:off x="170121" y="386594"/>
            <a:ext cx="7875134" cy="6152427"/>
          </a:xfrm>
          <a:prstGeom prst="rect">
            <a:avLst/>
          </a:prstGeom>
        </p:spPr>
      </p:pic>
      <p:sp>
        <p:nvSpPr>
          <p:cNvPr id="6" name="TextBox 5">
            <a:extLst>
              <a:ext uri="{FF2B5EF4-FFF2-40B4-BE49-F238E27FC236}">
                <a16:creationId xmlns:a16="http://schemas.microsoft.com/office/drawing/2014/main" id="{364FB986-102D-BBE4-0E7A-41A83EC0F04B}"/>
              </a:ext>
            </a:extLst>
          </p:cNvPr>
          <p:cNvSpPr txBox="1"/>
          <p:nvPr/>
        </p:nvSpPr>
        <p:spPr>
          <a:xfrm>
            <a:off x="8025432" y="2610683"/>
            <a:ext cx="3837294" cy="4247317"/>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The embed link code is particular to the ONS website. </a:t>
            </a:r>
          </a:p>
          <a:p>
            <a:r>
              <a:rPr lang="en-GB" dirty="0">
                <a:latin typeface="Arial" panose="020B0604020202020204" pitchFamily="34" charset="0"/>
                <a:cs typeface="Arial" panose="020B0604020202020204" pitchFamily="34" charset="0"/>
              </a:rPr>
              <a:t>It automatically takes the title of the </a:t>
            </a:r>
            <a:r>
              <a:rPr lang="en-GB" dirty="0" err="1">
                <a:latin typeface="Arial" panose="020B0604020202020204" pitchFamily="34" charset="0"/>
                <a:cs typeface="Arial" panose="020B0604020202020204" pitchFamily="34" charset="0"/>
              </a:rPr>
              <a:t>iframe</a:t>
            </a:r>
            <a:r>
              <a:rPr lang="en-GB" dirty="0">
                <a:latin typeface="Arial" panose="020B0604020202020204" pitchFamily="34" charset="0"/>
                <a:cs typeface="Arial" panose="020B0604020202020204" pitchFamily="34" charset="0"/>
              </a:rPr>
              <a:t>, for example: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“Figure 1 Nearly a quarter of people who identified as Gypsy or Irish Traveller lived in the South East </a:t>
            </a:r>
            <a:r>
              <a:rPr lang="en-GB" dirty="0">
                <a:highlight>
                  <a:srgbClr val="FFFF00"/>
                </a:highlight>
                <a:latin typeface="Arial" panose="020B0604020202020204" pitchFamily="34" charset="0"/>
                <a:cs typeface="Arial" panose="020B0604020202020204" pitchFamily="34" charset="0"/>
              </a:rPr>
              <a:t>embed code</a:t>
            </a:r>
            <a:r>
              <a:rPr lang="en-GB" dirty="0">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t>
            </a:r>
            <a:r>
              <a:rPr lang="en-GB" dirty="0">
                <a:highlight>
                  <a:srgbClr val="FFFF00"/>
                </a:highlight>
                <a:latin typeface="Arial" panose="020B0604020202020204" pitchFamily="34" charset="0"/>
                <a:cs typeface="Arial" panose="020B0604020202020204" pitchFamily="34" charset="0"/>
              </a:rPr>
              <a:t>Embed code </a:t>
            </a:r>
            <a:r>
              <a:rPr lang="en-GB" dirty="0">
                <a:latin typeface="Arial" panose="020B0604020202020204" pitchFamily="34" charset="0"/>
                <a:cs typeface="Arial" panose="020B0604020202020204" pitchFamily="34" charset="0"/>
              </a:rPr>
              <a:t>for Figure 1 Nearly a quarter of people who identified as Gypsy or Irish Traveller lived in the South East”.</a:t>
            </a:r>
          </a:p>
          <a:p>
            <a:endParaRPr lang="en-GB" dirty="0">
              <a:latin typeface="Arial" panose="020B0604020202020204" pitchFamily="34" charset="0"/>
              <a:cs typeface="Arial" panose="020B0604020202020204" pitchFamily="34" charset="0"/>
            </a:endParaRPr>
          </a:p>
        </p:txBody>
      </p:sp>
      <p:cxnSp>
        <p:nvCxnSpPr>
          <p:cNvPr id="10" name="Straight Arrow Connector 9">
            <a:extLst>
              <a:ext uri="{FF2B5EF4-FFF2-40B4-BE49-F238E27FC236}">
                <a16:creationId xmlns:a16="http://schemas.microsoft.com/office/drawing/2014/main" id="{F00A89AA-2174-9E3A-8515-7F39A992C5C0}"/>
              </a:ext>
              <a:ext uri="{C183D7F6-B498-43B3-948B-1728B52AA6E4}">
                <adec:decorative xmlns:adec="http://schemas.microsoft.com/office/drawing/2017/decorative" val="1"/>
              </a:ext>
            </a:extLst>
          </p:cNvPr>
          <p:cNvCxnSpPr>
            <a:cxnSpLocks/>
          </p:cNvCxnSpPr>
          <p:nvPr/>
        </p:nvCxnSpPr>
        <p:spPr>
          <a:xfrm flipH="1">
            <a:off x="2068945" y="3322675"/>
            <a:ext cx="575872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0237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C27DF7-7A39-4AF4-C1EA-1CF47394EA76}"/>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t>Chart example part 9</a:t>
            </a:r>
          </a:p>
        </p:txBody>
      </p:sp>
      <p:pic>
        <p:nvPicPr>
          <p:cNvPr id="5" name="Picture 4" descr="A screenshot of a chart from the Gypsy or Irish Traveller populations publication with the headline and statistical title. A red arrow is pointing towards the &quot;Download Figure 1 data&quot; button. ">
            <a:extLst>
              <a:ext uri="{FF2B5EF4-FFF2-40B4-BE49-F238E27FC236}">
                <a16:creationId xmlns:a16="http://schemas.microsoft.com/office/drawing/2014/main" id="{22722CDF-4252-3FE7-3873-0632A88B10A0}"/>
              </a:ext>
            </a:extLst>
          </p:cNvPr>
          <p:cNvPicPr>
            <a:picLocks noChangeAspect="1"/>
          </p:cNvPicPr>
          <p:nvPr/>
        </p:nvPicPr>
        <p:blipFill rotWithShape="1">
          <a:blip r:embed="rId3"/>
          <a:srcRect t="40908"/>
          <a:stretch/>
        </p:blipFill>
        <p:spPr>
          <a:xfrm>
            <a:off x="170121" y="386594"/>
            <a:ext cx="7875134" cy="6152427"/>
          </a:xfrm>
          <a:prstGeom prst="rect">
            <a:avLst/>
          </a:prstGeom>
        </p:spPr>
      </p:pic>
      <p:cxnSp>
        <p:nvCxnSpPr>
          <p:cNvPr id="2" name="Straight Arrow Connector 1">
            <a:extLst>
              <a:ext uri="{FF2B5EF4-FFF2-40B4-BE49-F238E27FC236}">
                <a16:creationId xmlns:a16="http://schemas.microsoft.com/office/drawing/2014/main" id="{FCD06F2A-E2A0-5702-F796-0A0C2B42842E}"/>
              </a:ext>
              <a:ext uri="{C183D7F6-B498-43B3-948B-1728B52AA6E4}">
                <adec:decorative xmlns:adec="http://schemas.microsoft.com/office/drawing/2017/decorative" val="1"/>
              </a:ext>
            </a:extLst>
          </p:cNvPr>
          <p:cNvCxnSpPr>
            <a:cxnSpLocks/>
          </p:cNvCxnSpPr>
          <p:nvPr/>
        </p:nvCxnSpPr>
        <p:spPr>
          <a:xfrm flipH="1">
            <a:off x="4230899" y="4176823"/>
            <a:ext cx="381435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1506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C27DF7-7A39-4AF4-C1EA-1CF47394EA76}"/>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t>Chart example part 10</a:t>
            </a:r>
          </a:p>
        </p:txBody>
      </p:sp>
      <p:pic>
        <p:nvPicPr>
          <p:cNvPr id="5" name="Picture 4" descr="A screenshot of a chart from the Gypsy or Irish Traveller populations publication with the headline and statistical title. A red arrow is pointing towards the &quot;Download Figure 1 data&quot; button. ">
            <a:extLst>
              <a:ext uri="{FF2B5EF4-FFF2-40B4-BE49-F238E27FC236}">
                <a16:creationId xmlns:a16="http://schemas.microsoft.com/office/drawing/2014/main" id="{22722CDF-4252-3FE7-3873-0632A88B10A0}"/>
              </a:ext>
            </a:extLst>
          </p:cNvPr>
          <p:cNvPicPr>
            <a:picLocks noChangeAspect="1"/>
          </p:cNvPicPr>
          <p:nvPr/>
        </p:nvPicPr>
        <p:blipFill rotWithShape="1">
          <a:blip r:embed="rId3"/>
          <a:srcRect t="40908"/>
          <a:stretch/>
        </p:blipFill>
        <p:spPr>
          <a:xfrm>
            <a:off x="170121" y="386594"/>
            <a:ext cx="7875134" cy="6152427"/>
          </a:xfrm>
          <a:prstGeom prst="rect">
            <a:avLst/>
          </a:prstGeom>
        </p:spPr>
      </p:pic>
      <p:cxnSp>
        <p:nvCxnSpPr>
          <p:cNvPr id="2" name="Straight Arrow Connector 1">
            <a:extLst>
              <a:ext uri="{FF2B5EF4-FFF2-40B4-BE49-F238E27FC236}">
                <a16:creationId xmlns:a16="http://schemas.microsoft.com/office/drawing/2014/main" id="{FCD06F2A-E2A0-5702-F796-0A0C2B42842E}"/>
              </a:ext>
              <a:ext uri="{C183D7F6-B498-43B3-948B-1728B52AA6E4}">
                <adec:decorative xmlns:adec="http://schemas.microsoft.com/office/drawing/2017/decorative" val="1"/>
              </a:ext>
            </a:extLst>
          </p:cNvPr>
          <p:cNvCxnSpPr>
            <a:cxnSpLocks/>
          </p:cNvCxnSpPr>
          <p:nvPr/>
        </p:nvCxnSpPr>
        <p:spPr>
          <a:xfrm flipH="1">
            <a:off x="4230899" y="4176823"/>
            <a:ext cx="381435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CDEBFE65-AFED-4E87-DDFE-03B22AA96C15}"/>
              </a:ext>
              <a:ext uri="{C183D7F6-B498-43B3-948B-1728B52AA6E4}">
                <adec:decorative xmlns:adec="http://schemas.microsoft.com/office/drawing/2017/decorative" val="1"/>
              </a:ext>
            </a:extLst>
          </p:cNvPr>
          <p:cNvSpPr/>
          <p:nvPr/>
        </p:nvSpPr>
        <p:spPr>
          <a:xfrm>
            <a:off x="1768511" y="3908810"/>
            <a:ext cx="733529" cy="4320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427F2783-3321-FA4C-5DFC-62D1EA8A0ED9}"/>
              </a:ext>
              <a:ext uri="{C183D7F6-B498-43B3-948B-1728B52AA6E4}">
                <adec:decorative xmlns:adec="http://schemas.microsoft.com/office/drawing/2017/decorative" val="1"/>
              </a:ext>
            </a:extLst>
          </p:cNvPr>
          <p:cNvSpPr/>
          <p:nvPr/>
        </p:nvSpPr>
        <p:spPr>
          <a:xfrm>
            <a:off x="2805166" y="3908810"/>
            <a:ext cx="1053401" cy="4320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22910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697517-5840-F37E-7371-2B3ECB1E205F}"/>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t>Chart example part 11</a:t>
            </a:r>
          </a:p>
        </p:txBody>
      </p:sp>
      <p:pic>
        <p:nvPicPr>
          <p:cNvPr id="5" name="Picture 4" descr="A screenshot of a chart from the Gypsy or Irish Traveller populations publication with the headline and statistical title. A red arrow is pointing towards the descriptive paragraph. ">
            <a:extLst>
              <a:ext uri="{FF2B5EF4-FFF2-40B4-BE49-F238E27FC236}">
                <a16:creationId xmlns:a16="http://schemas.microsoft.com/office/drawing/2014/main" id="{22722CDF-4252-3FE7-3873-0632A88B10A0}"/>
              </a:ext>
            </a:extLst>
          </p:cNvPr>
          <p:cNvPicPr>
            <a:picLocks noChangeAspect="1"/>
          </p:cNvPicPr>
          <p:nvPr/>
        </p:nvPicPr>
        <p:blipFill rotWithShape="1">
          <a:blip r:embed="rId3"/>
          <a:srcRect t="40908"/>
          <a:stretch/>
        </p:blipFill>
        <p:spPr>
          <a:xfrm>
            <a:off x="170121" y="333432"/>
            <a:ext cx="7875134" cy="6152427"/>
          </a:xfrm>
          <a:prstGeom prst="rect">
            <a:avLst/>
          </a:prstGeom>
        </p:spPr>
      </p:pic>
      <p:sp>
        <p:nvSpPr>
          <p:cNvPr id="4" name="TextBox 3">
            <a:extLst>
              <a:ext uri="{FF2B5EF4-FFF2-40B4-BE49-F238E27FC236}">
                <a16:creationId xmlns:a16="http://schemas.microsoft.com/office/drawing/2014/main" id="{28C92930-A1A4-CA41-37DF-0B633D1CBFC0}"/>
              </a:ext>
            </a:extLst>
          </p:cNvPr>
          <p:cNvSpPr txBox="1"/>
          <p:nvPr/>
        </p:nvSpPr>
        <p:spPr>
          <a:xfrm>
            <a:off x="7686438" y="4534010"/>
            <a:ext cx="4189512" cy="1754326"/>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This is the alt text – this is why you can mark the chart as decorative.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accessibility criterion does not state where the alt text has to go, just that there should be a text alternative.</a:t>
            </a:r>
          </a:p>
        </p:txBody>
      </p:sp>
      <p:cxnSp>
        <p:nvCxnSpPr>
          <p:cNvPr id="2" name="Straight Arrow Connector 1">
            <a:extLst>
              <a:ext uri="{FF2B5EF4-FFF2-40B4-BE49-F238E27FC236}">
                <a16:creationId xmlns:a16="http://schemas.microsoft.com/office/drawing/2014/main" id="{FCD06F2A-E2A0-5702-F796-0A0C2B42842E}"/>
              </a:ext>
              <a:ext uri="{C183D7F6-B498-43B3-948B-1728B52AA6E4}">
                <adec:decorative xmlns:adec="http://schemas.microsoft.com/office/drawing/2017/decorative" val="1"/>
              </a:ext>
            </a:extLst>
          </p:cNvPr>
          <p:cNvCxnSpPr>
            <a:cxnSpLocks/>
          </p:cNvCxnSpPr>
          <p:nvPr/>
        </p:nvCxnSpPr>
        <p:spPr>
          <a:xfrm flipH="1">
            <a:off x="6361716" y="5251170"/>
            <a:ext cx="11539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20629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0BE58-2455-8213-3371-35F332023995}"/>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t>Chart example part 12</a:t>
            </a:r>
          </a:p>
        </p:txBody>
      </p:sp>
      <p:pic>
        <p:nvPicPr>
          <p:cNvPr id="5" name="Picture 4" descr="A screenshot of a chart from the Gypsy or Irish Traveller populations publication with the headline and statistical title. A red circle is around the first part of the descriptive paragraph which reads &quot;The bar chart in Figure 1&quot;. ">
            <a:extLst>
              <a:ext uri="{FF2B5EF4-FFF2-40B4-BE49-F238E27FC236}">
                <a16:creationId xmlns:a16="http://schemas.microsoft.com/office/drawing/2014/main" id="{22722CDF-4252-3FE7-3873-0632A88B10A0}"/>
              </a:ext>
            </a:extLst>
          </p:cNvPr>
          <p:cNvPicPr>
            <a:picLocks noChangeAspect="1"/>
          </p:cNvPicPr>
          <p:nvPr/>
        </p:nvPicPr>
        <p:blipFill rotWithShape="1">
          <a:blip r:embed="rId3"/>
          <a:srcRect t="40908"/>
          <a:stretch/>
        </p:blipFill>
        <p:spPr>
          <a:xfrm>
            <a:off x="170121" y="333432"/>
            <a:ext cx="7875134" cy="6152427"/>
          </a:xfrm>
          <a:prstGeom prst="rect">
            <a:avLst/>
          </a:prstGeom>
        </p:spPr>
      </p:pic>
      <p:sp>
        <p:nvSpPr>
          <p:cNvPr id="3" name="Oval 2">
            <a:extLst>
              <a:ext uri="{FF2B5EF4-FFF2-40B4-BE49-F238E27FC236}">
                <a16:creationId xmlns:a16="http://schemas.microsoft.com/office/drawing/2014/main" id="{B113EA93-72CA-214A-7209-C68E13F601EB}"/>
              </a:ext>
              <a:ext uri="{C183D7F6-B498-43B3-948B-1728B52AA6E4}">
                <adec:decorative xmlns:adec="http://schemas.microsoft.com/office/drawing/2017/decorative" val="1"/>
              </a:ext>
            </a:extLst>
          </p:cNvPr>
          <p:cNvSpPr/>
          <p:nvPr/>
        </p:nvSpPr>
        <p:spPr>
          <a:xfrm>
            <a:off x="580493" y="4412511"/>
            <a:ext cx="2556111" cy="5316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4575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E9212-5DD7-8FDF-C1AF-FFDF7AECEB84}"/>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t>Chart example part 13</a:t>
            </a:r>
          </a:p>
        </p:txBody>
      </p:sp>
      <p:pic>
        <p:nvPicPr>
          <p:cNvPr id="5" name="Picture 4" descr="A screenshot of a chart from the Gypsy or Irish Traveller populations publication with the headline and statistical title. A red circle is around the text in the descriptive paragraph that reads &quot;This distribution differed ...&quot; &#10;">
            <a:extLst>
              <a:ext uri="{FF2B5EF4-FFF2-40B4-BE49-F238E27FC236}">
                <a16:creationId xmlns:a16="http://schemas.microsoft.com/office/drawing/2014/main" id="{22722CDF-4252-3FE7-3873-0632A88B10A0}"/>
              </a:ext>
            </a:extLst>
          </p:cNvPr>
          <p:cNvPicPr>
            <a:picLocks noChangeAspect="1"/>
          </p:cNvPicPr>
          <p:nvPr/>
        </p:nvPicPr>
        <p:blipFill rotWithShape="1">
          <a:blip r:embed="rId3"/>
          <a:srcRect t="40908"/>
          <a:stretch/>
        </p:blipFill>
        <p:spPr>
          <a:xfrm>
            <a:off x="170121" y="333432"/>
            <a:ext cx="7875134" cy="6152427"/>
          </a:xfrm>
          <a:prstGeom prst="rect">
            <a:avLst/>
          </a:prstGeom>
        </p:spPr>
      </p:pic>
      <p:sp>
        <p:nvSpPr>
          <p:cNvPr id="3" name="Oval 2">
            <a:extLst>
              <a:ext uri="{FF2B5EF4-FFF2-40B4-BE49-F238E27FC236}">
                <a16:creationId xmlns:a16="http://schemas.microsoft.com/office/drawing/2014/main" id="{B113EA93-72CA-214A-7209-C68E13F601EB}"/>
              </a:ext>
              <a:ext uri="{C183D7F6-B498-43B3-948B-1728B52AA6E4}">
                <adec:decorative xmlns:adec="http://schemas.microsoft.com/office/drawing/2017/decorative" val="1"/>
              </a:ext>
            </a:extLst>
          </p:cNvPr>
          <p:cNvSpPr/>
          <p:nvPr/>
        </p:nvSpPr>
        <p:spPr>
          <a:xfrm>
            <a:off x="3539889" y="4986669"/>
            <a:ext cx="2556111" cy="5316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13679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072EE-84DC-C842-E256-797368AF0AA1}"/>
              </a:ext>
            </a:extLst>
          </p:cNvPr>
          <p:cNvSpPr>
            <a:spLocks noGrp="1"/>
          </p:cNvSpPr>
          <p:nvPr>
            <p:ph type="title"/>
          </p:nvPr>
        </p:nvSpPr>
        <p:spPr>
          <a:xfrm>
            <a:off x="0" y="2538171"/>
            <a:ext cx="12192000" cy="1325563"/>
          </a:xfrm>
          <a:solidFill>
            <a:schemeClr val="tx1"/>
          </a:solidFill>
        </p:spPr>
        <p:txBody>
          <a:bodyPr>
            <a:noAutofit/>
          </a:bodyPr>
          <a:lstStyle/>
          <a:p>
            <a:r>
              <a:rPr lang="en-GB" sz="6500" b="1" dirty="0">
                <a:solidFill>
                  <a:schemeClr val="bg1"/>
                </a:solidFill>
                <a:latin typeface="Arial" panose="020B0604020202020204" pitchFamily="34" charset="0"/>
                <a:cs typeface="Arial" panose="020B0604020202020204" pitchFamily="34" charset="0"/>
              </a:rPr>
              <a:t>Can you write a description?</a:t>
            </a:r>
          </a:p>
        </p:txBody>
      </p:sp>
      <p:sp>
        <p:nvSpPr>
          <p:cNvPr id="5" name="TextBox 4">
            <a:extLst>
              <a:ext uri="{FF2B5EF4-FFF2-40B4-BE49-F238E27FC236}">
                <a16:creationId xmlns:a16="http://schemas.microsoft.com/office/drawing/2014/main" id="{8C624189-0955-8675-8992-E98EA457387A}"/>
              </a:ext>
            </a:extLst>
          </p:cNvPr>
          <p:cNvSpPr txBox="1"/>
          <p:nvPr/>
        </p:nvSpPr>
        <p:spPr>
          <a:xfrm>
            <a:off x="9747325" y="6334467"/>
            <a:ext cx="6352390" cy="369332"/>
          </a:xfrm>
          <a:prstGeom prst="rect">
            <a:avLst/>
          </a:prstGeom>
          <a:noFill/>
        </p:spPr>
        <p:txBody>
          <a:bodyPr wrap="square">
            <a:spAutoFit/>
          </a:bodyPr>
          <a:lstStyle/>
          <a:p>
            <a:r>
              <a:rPr lang="en-GB" dirty="0">
                <a:hlinkClick r:id="rId2"/>
              </a:rPr>
              <a:t>Hemingway online app</a:t>
            </a:r>
            <a:endParaRPr lang="en-GB" dirty="0"/>
          </a:p>
        </p:txBody>
      </p:sp>
    </p:spTree>
    <p:extLst>
      <p:ext uri="{BB962C8B-B14F-4D97-AF65-F5344CB8AC3E}">
        <p14:creationId xmlns:p14="http://schemas.microsoft.com/office/powerpoint/2010/main" val="2883135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60F5D-CBFE-0AE4-6140-CD9DFBDE32F4}"/>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t>Chart exercise 1: part 1 </a:t>
            </a:r>
          </a:p>
        </p:txBody>
      </p:sp>
      <p:pic>
        <p:nvPicPr>
          <p:cNvPr id="5" name="Picture 4" descr="A screenshot of a map of Cornwall split up into Middle Layer Super Output Areas (MSOAs). &#10;The MSOAs are coloured with respect to the percentage of the population in the MSOA who identified as Cornish on Census 2021. Darker colours represent a higher percentage. The map shows the MSOAs with the darker colours tend to be further into Cornwall, farthest away from the Cornwall land border. ">
            <a:extLst>
              <a:ext uri="{FF2B5EF4-FFF2-40B4-BE49-F238E27FC236}">
                <a16:creationId xmlns:a16="http://schemas.microsoft.com/office/drawing/2014/main" id="{33EE28A7-A714-63A9-1E1C-EA19E50826E7}"/>
              </a:ext>
            </a:extLst>
          </p:cNvPr>
          <p:cNvPicPr>
            <a:picLocks noChangeAspect="1"/>
          </p:cNvPicPr>
          <p:nvPr/>
        </p:nvPicPr>
        <p:blipFill>
          <a:blip r:embed="rId3"/>
          <a:stretch>
            <a:fillRect/>
          </a:stretch>
        </p:blipFill>
        <p:spPr>
          <a:xfrm>
            <a:off x="531943" y="385433"/>
            <a:ext cx="7170532" cy="6087134"/>
          </a:xfrm>
          <a:prstGeom prst="rect">
            <a:avLst/>
          </a:prstGeom>
        </p:spPr>
      </p:pic>
    </p:spTree>
    <p:extLst>
      <p:ext uri="{BB962C8B-B14F-4D97-AF65-F5344CB8AC3E}">
        <p14:creationId xmlns:p14="http://schemas.microsoft.com/office/powerpoint/2010/main" val="2555170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63096-7DE8-61DE-CBA0-1882F2AA37D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t>Chart exercise 1: part 2</a:t>
            </a:r>
          </a:p>
        </p:txBody>
      </p:sp>
      <p:pic>
        <p:nvPicPr>
          <p:cNvPr id="5" name="Picture 4" descr="A screenshot of a map of Cornwall split into Middle Layer Super Output Areas (MSOAs) coloured in relation to the percentage of people who identified as Cornish - as described in more detail on slide 25.">
            <a:extLst>
              <a:ext uri="{FF2B5EF4-FFF2-40B4-BE49-F238E27FC236}">
                <a16:creationId xmlns:a16="http://schemas.microsoft.com/office/drawing/2014/main" id="{33EE28A7-A714-63A9-1E1C-EA19E50826E7}"/>
              </a:ext>
            </a:extLst>
          </p:cNvPr>
          <p:cNvPicPr>
            <a:picLocks noChangeAspect="1"/>
          </p:cNvPicPr>
          <p:nvPr/>
        </p:nvPicPr>
        <p:blipFill>
          <a:blip r:embed="rId3"/>
          <a:stretch>
            <a:fillRect/>
          </a:stretch>
        </p:blipFill>
        <p:spPr>
          <a:xfrm>
            <a:off x="182368" y="132511"/>
            <a:ext cx="5110394" cy="4338263"/>
          </a:xfrm>
          <a:prstGeom prst="rect">
            <a:avLst/>
          </a:prstGeom>
        </p:spPr>
      </p:pic>
      <p:pic>
        <p:nvPicPr>
          <p:cNvPr id="3" name="Picture 2" descr="A screenshot of the descriptive text given alongside the map of Cornwall on this slide. This descriptive text reads: &#10;&#10;The map in Figure 3 shows that the MSOA with the largest percentage of residents who identified as Cornish was Penzance North (Cornwall 067). Almost one in four people in this area identified as Cornish (24.9%). Newquay West (Cornwall 020) was the MSOA with the smallest percentage of residents who identified as Cornish (9.2%).">
            <a:extLst>
              <a:ext uri="{FF2B5EF4-FFF2-40B4-BE49-F238E27FC236}">
                <a16:creationId xmlns:a16="http://schemas.microsoft.com/office/drawing/2014/main" id="{8BCED90F-0894-4A16-B02B-3CE7336FBAF5}"/>
              </a:ext>
            </a:extLst>
          </p:cNvPr>
          <p:cNvPicPr>
            <a:picLocks noChangeAspect="1"/>
          </p:cNvPicPr>
          <p:nvPr/>
        </p:nvPicPr>
        <p:blipFill>
          <a:blip r:embed="rId4"/>
          <a:stretch>
            <a:fillRect/>
          </a:stretch>
        </p:blipFill>
        <p:spPr>
          <a:xfrm>
            <a:off x="2851013" y="4055634"/>
            <a:ext cx="9158619" cy="2669856"/>
          </a:xfrm>
          <a:prstGeom prst="rect">
            <a:avLst/>
          </a:prstGeom>
        </p:spPr>
      </p:pic>
    </p:spTree>
    <p:extLst>
      <p:ext uri="{BB962C8B-B14F-4D97-AF65-F5344CB8AC3E}">
        <p14:creationId xmlns:p14="http://schemas.microsoft.com/office/powerpoint/2010/main" val="41282908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A11D168-B47F-99F5-7984-3A3AE4E0F31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pic>
        <p:nvPicPr>
          <p:cNvPr id="13" name="Picture 12">
            <a:extLst>
              <a:ext uri="{FF2B5EF4-FFF2-40B4-BE49-F238E27FC236}">
                <a16:creationId xmlns:a16="http://schemas.microsoft.com/office/drawing/2014/main" id="{8682D5D4-4869-CD2B-9654-EA517012E46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467" y="0"/>
            <a:ext cx="4571533" cy="6858000"/>
          </a:xfrm>
          <a:prstGeom prst="rect">
            <a:avLst/>
          </a:prstGeom>
        </p:spPr>
      </p:pic>
      <p:sp>
        <p:nvSpPr>
          <p:cNvPr id="6" name="Rectangle 5">
            <a:extLst>
              <a:ext uri="{FF2B5EF4-FFF2-40B4-BE49-F238E27FC236}">
                <a16:creationId xmlns:a16="http://schemas.microsoft.com/office/drawing/2014/main" id="{3A1BE11A-A483-7F06-3C22-6232677D0DA8}"/>
              </a:ext>
              <a:ext uri="{C183D7F6-B498-43B3-948B-1728B52AA6E4}">
                <adec:decorative xmlns:adec="http://schemas.microsoft.com/office/drawing/2017/decorative" val="1"/>
              </a:ext>
            </a:extLst>
          </p:cNvPr>
          <p:cNvSpPr/>
          <p:nvPr/>
        </p:nvSpPr>
        <p:spPr>
          <a:xfrm>
            <a:off x="0" y="0"/>
            <a:ext cx="12188952" cy="6858000"/>
          </a:xfrm>
          <a:prstGeom prst="rect">
            <a:avLst/>
          </a:prstGeom>
          <a:solidFill>
            <a:srgbClr val="000000">
              <a:alpha val="45098"/>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8" name="Title 7">
            <a:extLst>
              <a:ext uri="{FF2B5EF4-FFF2-40B4-BE49-F238E27FC236}">
                <a16:creationId xmlns:a16="http://schemas.microsoft.com/office/drawing/2014/main" id="{E88D3A35-B02D-BF0C-4BA9-5999A8CE31AC}"/>
              </a:ext>
            </a:extLst>
          </p:cNvPr>
          <p:cNvSpPr txBox="1">
            <a:spLocks noGrp="1"/>
          </p:cNvSpPr>
          <p:nvPr>
            <p:ph type="title" idx="4294967295"/>
          </p:nvPr>
        </p:nvSpPr>
        <p:spPr>
          <a:xfrm>
            <a:off x="273437" y="4120416"/>
            <a:ext cx="11642078" cy="25545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rPr>
              <a:t>Consistency and signposting</a:t>
            </a:r>
          </a:p>
        </p:txBody>
      </p:sp>
    </p:spTree>
    <p:extLst>
      <p:ext uri="{BB962C8B-B14F-4D97-AF65-F5344CB8AC3E}">
        <p14:creationId xmlns:p14="http://schemas.microsoft.com/office/powerpoint/2010/main" val="3596492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2421F0A-0646-D717-468A-0DB518317F3F}"/>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t="37288" b="17720"/>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7476FEBA-F7B1-D785-825A-B6DC92F75540}"/>
              </a:ext>
              <a:ext uri="{C183D7F6-B498-43B3-948B-1728B52AA6E4}">
                <adec:decorative xmlns:adec="http://schemas.microsoft.com/office/drawing/2017/decorative" val="1"/>
              </a:ext>
            </a:extLst>
          </p:cNvPr>
          <p:cNvSpPr/>
          <p:nvPr/>
        </p:nvSpPr>
        <p:spPr>
          <a:xfrm>
            <a:off x="0" y="0"/>
            <a:ext cx="12188952" cy="6858000"/>
          </a:xfrm>
          <a:prstGeom prst="rect">
            <a:avLst/>
          </a:prstGeom>
          <a:solidFill>
            <a:srgbClr val="000000">
              <a:alpha val="56863"/>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8" name="Title 7">
            <a:extLst>
              <a:ext uri="{FF2B5EF4-FFF2-40B4-BE49-F238E27FC236}">
                <a16:creationId xmlns:a16="http://schemas.microsoft.com/office/drawing/2014/main" id="{2B5C16D6-6564-30DC-BC1E-E49A386B4061}"/>
              </a:ext>
            </a:extLst>
          </p:cNvPr>
          <p:cNvSpPr txBox="1">
            <a:spLocks noGrp="1"/>
          </p:cNvSpPr>
          <p:nvPr>
            <p:ph type="title" idx="4294967295"/>
          </p:nvPr>
        </p:nvSpPr>
        <p:spPr>
          <a:xfrm>
            <a:off x="417244" y="4139635"/>
            <a:ext cx="11642078" cy="25545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rPr>
              <a:t>Identity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rPr>
              <a:t>statistics</a:t>
            </a:r>
          </a:p>
        </p:txBody>
      </p:sp>
    </p:spTree>
    <p:extLst>
      <p:ext uri="{BB962C8B-B14F-4D97-AF65-F5344CB8AC3E}">
        <p14:creationId xmlns:p14="http://schemas.microsoft.com/office/powerpoint/2010/main" val="1265564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8915D-5A08-6E3F-292F-4830907048A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t>Consistency issues example</a:t>
            </a:r>
          </a:p>
        </p:txBody>
      </p:sp>
      <p:pic>
        <p:nvPicPr>
          <p:cNvPr id="7" name="Picture 6" descr="A screenshot of a chart in a statistical publication with the text that describes the chart below the chart itself. ">
            <a:extLst>
              <a:ext uri="{FF2B5EF4-FFF2-40B4-BE49-F238E27FC236}">
                <a16:creationId xmlns:a16="http://schemas.microsoft.com/office/drawing/2014/main" id="{BEFF3DED-CD8C-E016-4495-E540A2295575}"/>
              </a:ext>
            </a:extLst>
          </p:cNvPr>
          <p:cNvPicPr>
            <a:picLocks noChangeAspect="1"/>
          </p:cNvPicPr>
          <p:nvPr/>
        </p:nvPicPr>
        <p:blipFill>
          <a:blip r:embed="rId3"/>
          <a:stretch>
            <a:fillRect/>
          </a:stretch>
        </p:blipFill>
        <p:spPr>
          <a:xfrm>
            <a:off x="948282" y="0"/>
            <a:ext cx="4372310" cy="6858000"/>
          </a:xfrm>
          <a:prstGeom prst="rect">
            <a:avLst/>
          </a:prstGeom>
        </p:spPr>
      </p:pic>
      <p:pic>
        <p:nvPicPr>
          <p:cNvPr id="9" name="Picture 8" descr="A screenshot of a chart in a statistical publication with the text that describes the chart above the chart. ">
            <a:extLst>
              <a:ext uri="{FF2B5EF4-FFF2-40B4-BE49-F238E27FC236}">
                <a16:creationId xmlns:a16="http://schemas.microsoft.com/office/drawing/2014/main" id="{5FE8465A-FB94-4D2A-58AC-0D9896143B22}"/>
              </a:ext>
            </a:extLst>
          </p:cNvPr>
          <p:cNvPicPr>
            <a:picLocks noChangeAspect="1"/>
          </p:cNvPicPr>
          <p:nvPr/>
        </p:nvPicPr>
        <p:blipFill>
          <a:blip r:embed="rId4"/>
          <a:stretch>
            <a:fillRect/>
          </a:stretch>
        </p:blipFill>
        <p:spPr>
          <a:xfrm>
            <a:off x="6871410" y="0"/>
            <a:ext cx="3754265" cy="6858000"/>
          </a:xfrm>
          <a:prstGeom prst="rect">
            <a:avLst/>
          </a:prstGeom>
        </p:spPr>
      </p:pic>
      <p:cxnSp>
        <p:nvCxnSpPr>
          <p:cNvPr id="10" name="Straight Arrow Connector 9">
            <a:extLst>
              <a:ext uri="{FF2B5EF4-FFF2-40B4-BE49-F238E27FC236}">
                <a16:creationId xmlns:a16="http://schemas.microsoft.com/office/drawing/2014/main" id="{C2A7F85D-5AB3-4175-1F17-76613E36D773}"/>
              </a:ext>
              <a:ext uri="{C183D7F6-B498-43B3-948B-1728B52AA6E4}">
                <adec:decorative xmlns:adec="http://schemas.microsoft.com/office/drawing/2017/decorative" val="1"/>
              </a:ext>
            </a:extLst>
          </p:cNvPr>
          <p:cNvCxnSpPr>
            <a:cxnSpLocks/>
          </p:cNvCxnSpPr>
          <p:nvPr/>
        </p:nvCxnSpPr>
        <p:spPr>
          <a:xfrm flipH="1">
            <a:off x="4763003" y="5933258"/>
            <a:ext cx="162414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1AE2E91-054A-EC1E-BFF9-51628818D90A}"/>
              </a:ext>
              <a:ext uri="{C183D7F6-B498-43B3-948B-1728B52AA6E4}">
                <adec:decorative xmlns:adec="http://schemas.microsoft.com/office/drawing/2017/decorative" val="1"/>
              </a:ext>
            </a:extLst>
          </p:cNvPr>
          <p:cNvCxnSpPr>
            <a:cxnSpLocks/>
          </p:cNvCxnSpPr>
          <p:nvPr/>
        </p:nvCxnSpPr>
        <p:spPr>
          <a:xfrm flipH="1">
            <a:off x="10222345" y="763031"/>
            <a:ext cx="162414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868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7BDC4D-4E91-375C-F28D-CF8B68D77178}"/>
              </a:ext>
              <a:ext uri="{C183D7F6-B498-43B3-948B-1728B52AA6E4}">
                <adec:decorative xmlns:adec="http://schemas.microsoft.com/office/drawing/2017/decorative" val="1"/>
              </a:ext>
            </a:extLst>
          </p:cNvPr>
          <p:cNvPicPr>
            <a:picLocks noChangeAspect="1"/>
          </p:cNvPicPr>
          <p:nvPr/>
        </p:nvPicPr>
        <p:blipFill rotWithShape="1">
          <a:blip r:embed="rId3"/>
          <a:srcRect r="50000"/>
          <a:stretch/>
        </p:blipFill>
        <p:spPr>
          <a:xfrm>
            <a:off x="0" y="0"/>
            <a:ext cx="12192000" cy="6858000"/>
          </a:xfrm>
          <a:prstGeom prst="rect">
            <a:avLst/>
          </a:prstGeom>
        </p:spPr>
      </p:pic>
      <p:sp>
        <p:nvSpPr>
          <p:cNvPr id="6" name="Rectangle 5">
            <a:extLst>
              <a:ext uri="{FF2B5EF4-FFF2-40B4-BE49-F238E27FC236}">
                <a16:creationId xmlns:a16="http://schemas.microsoft.com/office/drawing/2014/main" id="{ABA87C36-2F5D-676F-9D41-B5F2D8752F84}"/>
              </a:ext>
              <a:ext uri="{C183D7F6-B498-43B3-948B-1728B52AA6E4}">
                <adec:decorative xmlns:adec="http://schemas.microsoft.com/office/drawing/2017/decorative" val="1"/>
              </a:ext>
            </a:extLst>
          </p:cNvPr>
          <p:cNvSpPr/>
          <p:nvPr/>
        </p:nvSpPr>
        <p:spPr>
          <a:xfrm>
            <a:off x="3048" y="0"/>
            <a:ext cx="12188952" cy="6858000"/>
          </a:xfrm>
          <a:prstGeom prst="rect">
            <a:avLst/>
          </a:prstGeom>
          <a:solidFill>
            <a:srgbClr val="000000">
              <a:alpha val="45098"/>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05527343-4307-7076-DE55-B32501BAADDB}"/>
              </a:ext>
            </a:extLst>
          </p:cNvPr>
          <p:cNvSpPr txBox="1">
            <a:spLocks noGrp="1"/>
          </p:cNvSpPr>
          <p:nvPr>
            <p:ph type="title" idx="4294967295"/>
          </p:nvPr>
        </p:nvSpPr>
        <p:spPr>
          <a:xfrm>
            <a:off x="273437" y="5346707"/>
            <a:ext cx="11642078"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rPr>
              <a:t>Spreadsheets</a:t>
            </a:r>
          </a:p>
        </p:txBody>
      </p:sp>
    </p:spTree>
    <p:extLst>
      <p:ext uri="{BB962C8B-B14F-4D97-AF65-F5344CB8AC3E}">
        <p14:creationId xmlns:p14="http://schemas.microsoft.com/office/powerpoint/2010/main" val="38631480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DEDC1-9708-D531-87F8-B0A108779FEA}"/>
              </a:ext>
            </a:extLst>
          </p:cNvPr>
          <p:cNvSpPr>
            <a:spLocks noGrp="1"/>
          </p:cNvSpPr>
          <p:nvPr>
            <p:ph type="title"/>
          </p:nvPr>
        </p:nvSpPr>
        <p:spPr>
          <a:xfrm>
            <a:off x="838200" y="-1599602"/>
            <a:ext cx="10515600" cy="1325563"/>
          </a:xfrm>
        </p:spPr>
        <p:txBody>
          <a:bodyPr/>
          <a:lstStyle/>
          <a:p>
            <a:r>
              <a:rPr lang="en-GB" dirty="0"/>
              <a:t>Spreadsheets example</a:t>
            </a:r>
          </a:p>
        </p:txBody>
      </p:sp>
      <p:sp>
        <p:nvSpPr>
          <p:cNvPr id="3" name="Content Placeholder 2">
            <a:extLst>
              <a:ext uri="{FF2B5EF4-FFF2-40B4-BE49-F238E27FC236}">
                <a16:creationId xmlns:a16="http://schemas.microsoft.com/office/drawing/2014/main" id="{8C9639D5-2D6C-4239-DAB5-8827CC3794A1}"/>
              </a:ext>
            </a:extLst>
          </p:cNvPr>
          <p:cNvSpPr>
            <a:spLocks noGrp="1"/>
          </p:cNvSpPr>
          <p:nvPr>
            <p:ph idx="1"/>
          </p:nvPr>
        </p:nvSpPr>
        <p:spPr/>
        <p:txBody>
          <a:bodyPr/>
          <a:lstStyle/>
          <a:p>
            <a:endParaRPr lang="en-GB"/>
          </a:p>
        </p:txBody>
      </p:sp>
      <p:pic>
        <p:nvPicPr>
          <p:cNvPr id="4" name="Picture 3" descr="A screenshot of an accessible spreadsheet published alongside the Gypsy or Irish Traveller statistical article with several red arrows pointing at parts of the spreadsheet. ">
            <a:extLst>
              <a:ext uri="{FF2B5EF4-FFF2-40B4-BE49-F238E27FC236}">
                <a16:creationId xmlns:a16="http://schemas.microsoft.com/office/drawing/2014/main" id="{2133E5FA-3D35-6347-0821-0FA12D8688F1}"/>
              </a:ext>
            </a:extLst>
          </p:cNvPr>
          <p:cNvPicPr>
            <a:picLocks noChangeAspect="1"/>
          </p:cNvPicPr>
          <p:nvPr/>
        </p:nvPicPr>
        <p:blipFill rotWithShape="1">
          <a:blip r:embed="rId3"/>
          <a:srcRect r="50000"/>
          <a:stretch/>
        </p:blipFill>
        <p:spPr>
          <a:xfrm>
            <a:off x="0" y="0"/>
            <a:ext cx="12192000" cy="6858000"/>
          </a:xfrm>
          <a:prstGeom prst="rect">
            <a:avLst/>
          </a:prstGeom>
        </p:spPr>
      </p:pic>
      <p:cxnSp>
        <p:nvCxnSpPr>
          <p:cNvPr id="5" name="Straight Arrow Connector 4">
            <a:extLst>
              <a:ext uri="{FF2B5EF4-FFF2-40B4-BE49-F238E27FC236}">
                <a16:creationId xmlns:a16="http://schemas.microsoft.com/office/drawing/2014/main" id="{CEA8711D-E55E-9CD4-A14F-B4EE4646C400}"/>
              </a:ext>
              <a:ext uri="{C183D7F6-B498-43B3-948B-1728B52AA6E4}">
                <adec:decorative xmlns:adec="http://schemas.microsoft.com/office/drawing/2017/decorative" val="1"/>
              </a:ext>
            </a:extLst>
          </p:cNvPr>
          <p:cNvCxnSpPr>
            <a:cxnSpLocks/>
          </p:cNvCxnSpPr>
          <p:nvPr/>
        </p:nvCxnSpPr>
        <p:spPr>
          <a:xfrm flipH="1">
            <a:off x="9087577" y="1825625"/>
            <a:ext cx="162414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B827EFF-FAE5-3F95-6AAF-7082BA4D9880}"/>
              </a:ext>
              <a:ext uri="{C183D7F6-B498-43B3-948B-1728B52AA6E4}">
                <adec:decorative xmlns:adec="http://schemas.microsoft.com/office/drawing/2017/decorative" val="1"/>
              </a:ext>
            </a:extLst>
          </p:cNvPr>
          <p:cNvCxnSpPr>
            <a:cxnSpLocks/>
          </p:cNvCxnSpPr>
          <p:nvPr/>
        </p:nvCxnSpPr>
        <p:spPr>
          <a:xfrm flipH="1">
            <a:off x="2450109" y="2221870"/>
            <a:ext cx="162414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DD4D43E-1D89-6F1E-CDB9-2E10CF5BDC20}"/>
              </a:ext>
              <a:ext uri="{C183D7F6-B498-43B3-948B-1728B52AA6E4}">
                <adec:decorative xmlns:adec="http://schemas.microsoft.com/office/drawing/2017/decorative" val="1"/>
              </a:ext>
            </a:extLst>
          </p:cNvPr>
          <p:cNvCxnSpPr>
            <a:cxnSpLocks/>
          </p:cNvCxnSpPr>
          <p:nvPr/>
        </p:nvCxnSpPr>
        <p:spPr>
          <a:xfrm flipH="1">
            <a:off x="7011352" y="2490811"/>
            <a:ext cx="162414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63DC9D1-CD7B-EDF3-3583-A1A02E8002F4}"/>
              </a:ext>
              <a:ext uri="{C183D7F6-B498-43B3-948B-1728B52AA6E4}">
                <adec:decorative xmlns:adec="http://schemas.microsoft.com/office/drawing/2017/decorative" val="1"/>
              </a:ext>
            </a:extLst>
          </p:cNvPr>
          <p:cNvCxnSpPr>
            <a:cxnSpLocks/>
          </p:cNvCxnSpPr>
          <p:nvPr/>
        </p:nvCxnSpPr>
        <p:spPr>
          <a:xfrm flipH="1">
            <a:off x="8275502" y="3190058"/>
            <a:ext cx="162414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7E70A9A-C115-214D-816B-1FC8F8BA1FBF}"/>
              </a:ext>
              <a:ext uri="{C183D7F6-B498-43B3-948B-1728B52AA6E4}">
                <adec:decorative xmlns:adec="http://schemas.microsoft.com/office/drawing/2017/decorative" val="1"/>
              </a:ext>
            </a:extLst>
          </p:cNvPr>
          <p:cNvCxnSpPr>
            <a:cxnSpLocks/>
          </p:cNvCxnSpPr>
          <p:nvPr/>
        </p:nvCxnSpPr>
        <p:spPr>
          <a:xfrm flipH="1">
            <a:off x="8513963" y="4461254"/>
            <a:ext cx="162414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CF96D26-07E5-9226-1119-26B74A9D1DD0}"/>
              </a:ext>
              <a:ext uri="{C183D7F6-B498-43B3-948B-1728B52AA6E4}">
                <adec:decorative xmlns:adec="http://schemas.microsoft.com/office/drawing/2017/decorative" val="1"/>
              </a:ext>
            </a:extLst>
          </p:cNvPr>
          <p:cNvCxnSpPr>
            <a:cxnSpLocks/>
          </p:cNvCxnSpPr>
          <p:nvPr/>
        </p:nvCxnSpPr>
        <p:spPr>
          <a:xfrm flipH="1" flipV="1">
            <a:off x="2749657" y="6420939"/>
            <a:ext cx="1467341" cy="6038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75CCAAF-473C-33BE-3CFD-BE09A9A9802D}"/>
              </a:ext>
              <a:ext uri="{C183D7F6-B498-43B3-948B-1728B52AA6E4}">
                <adec:decorative xmlns:adec="http://schemas.microsoft.com/office/drawing/2017/decorative" val="1"/>
              </a:ext>
            </a:extLst>
          </p:cNvPr>
          <p:cNvCxnSpPr>
            <a:cxnSpLocks/>
          </p:cNvCxnSpPr>
          <p:nvPr/>
        </p:nvCxnSpPr>
        <p:spPr>
          <a:xfrm flipH="1" flipV="1">
            <a:off x="7975004" y="5765189"/>
            <a:ext cx="1467341" cy="6038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30074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51544D4E-12AC-2A45-ED3C-CC731D051941}"/>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30792" r="1" b="23513"/>
          <a:stretch/>
        </p:blipFill>
        <p:spPr>
          <a:xfrm>
            <a:off x="20" y="1282"/>
            <a:ext cx="12191980" cy="6856718"/>
          </a:xfrm>
          <a:prstGeom prst="rect">
            <a:avLst/>
          </a:prstGeom>
        </p:spPr>
      </p:pic>
      <p:sp>
        <p:nvSpPr>
          <p:cNvPr id="6" name="Rectangle 5">
            <a:extLst>
              <a:ext uri="{FF2B5EF4-FFF2-40B4-BE49-F238E27FC236}">
                <a16:creationId xmlns:a16="http://schemas.microsoft.com/office/drawing/2014/main" id="{3A1BE11A-A483-7F06-3C22-6232677D0DA8}"/>
              </a:ext>
              <a:ext uri="{C183D7F6-B498-43B3-948B-1728B52AA6E4}">
                <adec:decorative xmlns:adec="http://schemas.microsoft.com/office/drawing/2017/decorative" val="1"/>
              </a:ext>
            </a:extLst>
          </p:cNvPr>
          <p:cNvSpPr/>
          <p:nvPr/>
        </p:nvSpPr>
        <p:spPr>
          <a:xfrm>
            <a:off x="0" y="0"/>
            <a:ext cx="12188952" cy="6858000"/>
          </a:xfrm>
          <a:prstGeom prst="rect">
            <a:avLst/>
          </a:prstGeom>
          <a:solidFill>
            <a:srgbClr val="000000">
              <a:alpha val="45098"/>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8" name="Title 7">
            <a:extLst>
              <a:ext uri="{FF2B5EF4-FFF2-40B4-BE49-F238E27FC236}">
                <a16:creationId xmlns:a16="http://schemas.microsoft.com/office/drawing/2014/main" id="{E88D3A35-B02D-BF0C-4BA9-5999A8CE31AC}"/>
              </a:ext>
            </a:extLst>
          </p:cNvPr>
          <p:cNvSpPr txBox="1">
            <a:spLocks noGrp="1"/>
          </p:cNvSpPr>
          <p:nvPr>
            <p:ph type="title" idx="4294967295"/>
          </p:nvPr>
        </p:nvSpPr>
        <p:spPr>
          <a:xfrm>
            <a:off x="273437" y="5346707"/>
            <a:ext cx="11642078"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rPr>
              <a:t>Conclusions</a:t>
            </a:r>
          </a:p>
        </p:txBody>
      </p:sp>
    </p:spTree>
    <p:extLst>
      <p:ext uri="{BB962C8B-B14F-4D97-AF65-F5344CB8AC3E}">
        <p14:creationId xmlns:p14="http://schemas.microsoft.com/office/powerpoint/2010/main" val="12459988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28B458-E7CA-D3BB-25EA-9D13665D229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7850" b="6984"/>
          <a:stretch/>
        </p:blipFill>
        <p:spPr>
          <a:xfrm>
            <a:off x="0" y="0"/>
            <a:ext cx="12192000" cy="6928338"/>
          </a:xfrm>
          <a:prstGeom prst="rect">
            <a:avLst/>
          </a:prstGeom>
        </p:spPr>
      </p:pic>
      <p:sp>
        <p:nvSpPr>
          <p:cNvPr id="6" name="Rectangle 5">
            <a:extLst>
              <a:ext uri="{FF2B5EF4-FFF2-40B4-BE49-F238E27FC236}">
                <a16:creationId xmlns:a16="http://schemas.microsoft.com/office/drawing/2014/main" id="{3A1BE11A-A483-7F06-3C22-6232677D0DA8}"/>
              </a:ext>
              <a:ext uri="{C183D7F6-B498-43B3-948B-1728B52AA6E4}">
                <adec:decorative xmlns:adec="http://schemas.microsoft.com/office/drawing/2017/decorative" val="1"/>
              </a:ext>
            </a:extLst>
          </p:cNvPr>
          <p:cNvSpPr/>
          <p:nvPr/>
        </p:nvSpPr>
        <p:spPr>
          <a:xfrm>
            <a:off x="0" y="-8793"/>
            <a:ext cx="12188952" cy="6928338"/>
          </a:xfrm>
          <a:prstGeom prst="rect">
            <a:avLst/>
          </a:prstGeom>
          <a:solidFill>
            <a:srgbClr val="000000">
              <a:alpha val="45098"/>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8" name="Title 7">
            <a:extLst>
              <a:ext uri="{FF2B5EF4-FFF2-40B4-BE49-F238E27FC236}">
                <a16:creationId xmlns:a16="http://schemas.microsoft.com/office/drawing/2014/main" id="{E88D3A35-B02D-BF0C-4BA9-5999A8CE31AC}"/>
              </a:ext>
            </a:extLst>
          </p:cNvPr>
          <p:cNvSpPr txBox="1">
            <a:spLocks noGrp="1"/>
          </p:cNvSpPr>
          <p:nvPr>
            <p:ph type="title" idx="4294967295"/>
          </p:nvPr>
        </p:nvSpPr>
        <p:spPr>
          <a:xfrm>
            <a:off x="154652" y="5400698"/>
            <a:ext cx="11642078"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rPr>
              <a:t>Any questions?</a:t>
            </a:r>
          </a:p>
        </p:txBody>
      </p:sp>
    </p:spTree>
    <p:extLst>
      <p:ext uri="{BB962C8B-B14F-4D97-AF65-F5344CB8AC3E}">
        <p14:creationId xmlns:p14="http://schemas.microsoft.com/office/powerpoint/2010/main" val="26696874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28B458-E7CA-D3BB-25EA-9D13665D229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7850" b="6984"/>
          <a:stretch/>
        </p:blipFill>
        <p:spPr>
          <a:xfrm>
            <a:off x="0" y="0"/>
            <a:ext cx="12192000" cy="6928338"/>
          </a:xfrm>
          <a:prstGeom prst="rect">
            <a:avLst/>
          </a:prstGeom>
        </p:spPr>
      </p:pic>
      <p:sp>
        <p:nvSpPr>
          <p:cNvPr id="6" name="Rectangle 5">
            <a:extLst>
              <a:ext uri="{FF2B5EF4-FFF2-40B4-BE49-F238E27FC236}">
                <a16:creationId xmlns:a16="http://schemas.microsoft.com/office/drawing/2014/main" id="{3A1BE11A-A483-7F06-3C22-6232677D0DA8}"/>
              </a:ext>
              <a:ext uri="{C183D7F6-B498-43B3-948B-1728B52AA6E4}">
                <adec:decorative xmlns:adec="http://schemas.microsoft.com/office/drawing/2017/decorative" val="1"/>
              </a:ext>
            </a:extLst>
          </p:cNvPr>
          <p:cNvSpPr/>
          <p:nvPr/>
        </p:nvSpPr>
        <p:spPr>
          <a:xfrm>
            <a:off x="0" y="-8793"/>
            <a:ext cx="12188952" cy="6928338"/>
          </a:xfrm>
          <a:prstGeom prst="rect">
            <a:avLst/>
          </a:prstGeom>
          <a:solidFill>
            <a:srgbClr val="000000">
              <a:alpha val="45098"/>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8" name="Title 7">
            <a:extLst>
              <a:ext uri="{FF2B5EF4-FFF2-40B4-BE49-F238E27FC236}">
                <a16:creationId xmlns:a16="http://schemas.microsoft.com/office/drawing/2014/main" id="{E88D3A35-B02D-BF0C-4BA9-5999A8CE31AC}"/>
              </a:ext>
            </a:extLst>
          </p:cNvPr>
          <p:cNvSpPr txBox="1">
            <a:spLocks noGrp="1"/>
          </p:cNvSpPr>
          <p:nvPr>
            <p:ph type="title" idx="4294967295"/>
          </p:nvPr>
        </p:nvSpPr>
        <p:spPr>
          <a:xfrm>
            <a:off x="80007" y="4365000"/>
            <a:ext cx="11642078" cy="25545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rPr>
              <a:t>Any questions?</a:t>
            </a:r>
            <a:br>
              <a:rPr kumimoji="0" lang="en-GB" sz="8000" b="0"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rPr>
            </a:br>
            <a:r>
              <a:rPr kumimoji="0" lang="en-GB" sz="8000" b="0"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rPr>
              <a:t>@statshan</a:t>
            </a:r>
          </a:p>
        </p:txBody>
      </p:sp>
    </p:spTree>
    <p:extLst>
      <p:ext uri="{BB962C8B-B14F-4D97-AF65-F5344CB8AC3E}">
        <p14:creationId xmlns:p14="http://schemas.microsoft.com/office/powerpoint/2010/main" val="3265738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BBD0AA-2E0F-38DC-1677-9478CAA8870F}"/>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 t="7653" r="647" b="7655"/>
          <a:stretch/>
        </p:blipFill>
        <p:spPr>
          <a:xfrm>
            <a:off x="0" y="0"/>
            <a:ext cx="12177659" cy="6858000"/>
          </a:xfrm>
          <a:prstGeom prst="rect">
            <a:avLst/>
          </a:prstGeom>
        </p:spPr>
      </p:pic>
      <p:sp>
        <p:nvSpPr>
          <p:cNvPr id="6" name="Rectangle 5">
            <a:extLst>
              <a:ext uri="{FF2B5EF4-FFF2-40B4-BE49-F238E27FC236}">
                <a16:creationId xmlns:a16="http://schemas.microsoft.com/office/drawing/2014/main" id="{650039A1-F31B-9BD4-0717-5C88F4C49E21}"/>
              </a:ext>
              <a:ext uri="{C183D7F6-B498-43B3-948B-1728B52AA6E4}">
                <adec:decorative xmlns:adec="http://schemas.microsoft.com/office/drawing/2017/decorative" val="1"/>
              </a:ext>
            </a:extLst>
          </p:cNvPr>
          <p:cNvSpPr/>
          <p:nvPr/>
        </p:nvSpPr>
        <p:spPr>
          <a:xfrm>
            <a:off x="14341" y="0"/>
            <a:ext cx="12163318" cy="6858000"/>
          </a:xfrm>
          <a:prstGeom prst="rect">
            <a:avLst/>
          </a:prstGeom>
          <a:solidFill>
            <a:srgbClr val="000000">
              <a:alpha val="56863"/>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09179A52-2406-293A-575B-8E60D5E108F2}"/>
              </a:ext>
            </a:extLst>
          </p:cNvPr>
          <p:cNvSpPr txBox="1">
            <a:spLocks noGrp="1"/>
          </p:cNvSpPr>
          <p:nvPr>
            <p:ph type="title" idx="4294967295"/>
          </p:nvPr>
        </p:nvSpPr>
        <p:spPr>
          <a:xfrm>
            <a:off x="273437" y="5298532"/>
            <a:ext cx="11642078"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rPr>
              <a:t>Main points</a:t>
            </a:r>
          </a:p>
        </p:txBody>
      </p:sp>
    </p:spTree>
    <p:extLst>
      <p:ext uri="{BB962C8B-B14F-4D97-AF65-F5344CB8AC3E}">
        <p14:creationId xmlns:p14="http://schemas.microsoft.com/office/powerpoint/2010/main" val="1820108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34C53-69DE-CA6F-0FC5-2150DA520C8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t>Main points example part 1</a:t>
            </a:r>
          </a:p>
        </p:txBody>
      </p:sp>
      <p:sp>
        <p:nvSpPr>
          <p:cNvPr id="4" name="TextBox 3">
            <a:extLst>
              <a:ext uri="{FF2B5EF4-FFF2-40B4-BE49-F238E27FC236}">
                <a16:creationId xmlns:a16="http://schemas.microsoft.com/office/drawing/2014/main" id="{A626D5CD-C2DF-41E0-D51E-94CF41442742}"/>
              </a:ext>
            </a:extLst>
          </p:cNvPr>
          <p:cNvSpPr txBox="1"/>
          <p:nvPr/>
        </p:nvSpPr>
        <p:spPr>
          <a:xfrm>
            <a:off x="556725" y="381038"/>
            <a:ext cx="6469226" cy="5816977"/>
          </a:xfrm>
          <a:prstGeom prst="rect">
            <a:avLst/>
          </a:prstGeom>
          <a:noFill/>
        </p:spPr>
        <p:txBody>
          <a:bodyPr wrap="square">
            <a:spAutoFit/>
          </a:bodyPr>
          <a:lstStyle/>
          <a:p>
            <a:pPr algn="l"/>
            <a:r>
              <a:rPr lang="en-GB" sz="2000" b="1" i="0" dirty="0">
                <a:solidFill>
                  <a:srgbClr val="323132"/>
                </a:solidFill>
                <a:effectLst/>
                <a:latin typeface="Arial" panose="020B0604020202020204" pitchFamily="34" charset="0"/>
                <a:cs typeface="Arial" panose="020B0604020202020204" pitchFamily="34" charset="0"/>
              </a:rPr>
              <a:t>1. Main points</a:t>
            </a:r>
          </a:p>
          <a:p>
            <a:pPr algn="l">
              <a:buFont typeface="Arial" panose="020B0604020202020204" pitchFamily="34" charset="0"/>
              <a:buChar char="•"/>
            </a:pPr>
            <a:endParaRPr lang="en-GB" sz="1600" b="0" i="0" dirty="0">
              <a:solidFill>
                <a:srgbClr val="323132"/>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600" b="0" i="0" dirty="0">
                <a:solidFill>
                  <a:srgbClr val="323132"/>
                </a:solidFill>
                <a:effectLst/>
                <a:latin typeface="Arial" panose="020B0604020202020204" pitchFamily="34" charset="0"/>
                <a:cs typeface="Arial" panose="020B0604020202020204" pitchFamily="34" charset="0"/>
              </a:rPr>
              <a:t>71,440 people identified as Gypsy or Irish Traveller through a tick-box or write-in response in Census 2021 (0.12% of the usual resident population of England and Wales).</a:t>
            </a:r>
            <a:br>
              <a:rPr lang="en-GB" sz="1600" b="0" i="0" dirty="0">
                <a:solidFill>
                  <a:srgbClr val="323132"/>
                </a:solidFill>
                <a:effectLst/>
                <a:latin typeface="Arial" panose="020B0604020202020204" pitchFamily="34" charset="0"/>
                <a:cs typeface="Arial" panose="020B0604020202020204" pitchFamily="34" charset="0"/>
              </a:rPr>
            </a:br>
            <a:endParaRPr lang="en-GB" sz="1600" b="0" i="0" dirty="0">
              <a:solidFill>
                <a:srgbClr val="323132"/>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600" b="0" i="0" dirty="0">
                <a:solidFill>
                  <a:srgbClr val="323132"/>
                </a:solidFill>
                <a:effectLst/>
                <a:latin typeface="Arial" panose="020B0604020202020204" pitchFamily="34" charset="0"/>
                <a:cs typeface="Arial" panose="020B0604020202020204" pitchFamily="34" charset="0"/>
              </a:rPr>
              <a:t>Semi-detached properties were the most common accommodation type for those who identified as Gypsy or Irish Traveller who lived in households (28.3%), followed by caravan or other mobile or temporary structure (21.6%) (compared with 34.0% and 0.3%, respectively, for the England and Wales population).</a:t>
            </a:r>
            <a:br>
              <a:rPr lang="en-GB" sz="1600" b="0" i="0" dirty="0">
                <a:solidFill>
                  <a:srgbClr val="323132"/>
                </a:solidFill>
                <a:effectLst/>
                <a:latin typeface="Arial" panose="020B0604020202020204" pitchFamily="34" charset="0"/>
                <a:cs typeface="Arial" panose="020B0604020202020204" pitchFamily="34" charset="0"/>
              </a:rPr>
            </a:br>
            <a:endParaRPr lang="en-GB" sz="1600" b="0" i="0" dirty="0">
              <a:solidFill>
                <a:srgbClr val="323132"/>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600" b="0" i="0" dirty="0">
                <a:solidFill>
                  <a:srgbClr val="323132"/>
                </a:solidFill>
                <a:effectLst/>
                <a:latin typeface="Arial" panose="020B0604020202020204" pitchFamily="34" charset="0"/>
                <a:cs typeface="Arial" panose="020B0604020202020204" pitchFamily="34" charset="0"/>
              </a:rPr>
              <a:t>Poorer health was reported across all age groups and in both sexes among people who identified as Gypsy or Irish Traveller, compared with the England and Wales population.</a:t>
            </a:r>
            <a:br>
              <a:rPr lang="en-GB" sz="1600" b="0" i="0" dirty="0">
                <a:solidFill>
                  <a:srgbClr val="323132"/>
                </a:solidFill>
                <a:effectLst/>
                <a:latin typeface="Arial" panose="020B0604020202020204" pitchFamily="34" charset="0"/>
                <a:cs typeface="Arial" panose="020B0604020202020204" pitchFamily="34" charset="0"/>
              </a:rPr>
            </a:br>
            <a:endParaRPr lang="en-GB" sz="1600" b="0" i="0" dirty="0">
              <a:solidFill>
                <a:srgbClr val="323132"/>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600" b="0" i="0" dirty="0">
                <a:solidFill>
                  <a:srgbClr val="323132"/>
                </a:solidFill>
                <a:effectLst/>
                <a:latin typeface="Arial" panose="020B0604020202020204" pitchFamily="34" charset="0"/>
                <a:cs typeface="Arial" panose="020B0604020202020204" pitchFamily="34" charset="0"/>
              </a:rPr>
              <a:t>Elementary occupations and skilled trades were the most common job types held by employed people who identified as Gypsy or Irish Traveller, at 24.6% and 18.2%, respectively.</a:t>
            </a:r>
            <a:br>
              <a:rPr lang="en-GB" sz="1600" b="0" i="0" dirty="0">
                <a:solidFill>
                  <a:srgbClr val="323132"/>
                </a:solidFill>
                <a:effectLst/>
                <a:latin typeface="Arial" panose="020B0604020202020204" pitchFamily="34" charset="0"/>
                <a:cs typeface="Arial" panose="020B0604020202020204" pitchFamily="34" charset="0"/>
              </a:rPr>
            </a:br>
            <a:endParaRPr lang="en-GB" sz="1600" b="0" i="0" dirty="0">
              <a:solidFill>
                <a:srgbClr val="323132"/>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600" b="0" i="0" dirty="0">
                <a:solidFill>
                  <a:srgbClr val="323132"/>
                </a:solidFill>
                <a:effectLst/>
                <a:latin typeface="Arial" panose="020B0604020202020204" pitchFamily="34" charset="0"/>
                <a:cs typeface="Arial" panose="020B0604020202020204" pitchFamily="34" charset="0"/>
              </a:rPr>
              <a:t>56.8% of those who identified as Gypsy or Irish Traveller had no qualifications, compared with 18.2% of the England and Wales population.</a:t>
            </a:r>
          </a:p>
        </p:txBody>
      </p:sp>
    </p:spTree>
    <p:extLst>
      <p:ext uri="{BB962C8B-B14F-4D97-AF65-F5344CB8AC3E}">
        <p14:creationId xmlns:p14="http://schemas.microsoft.com/office/powerpoint/2010/main" val="631869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34C53-69DE-CA6F-0FC5-2150DA520C8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t>Main points example part 2</a:t>
            </a:r>
          </a:p>
        </p:txBody>
      </p:sp>
      <p:sp>
        <p:nvSpPr>
          <p:cNvPr id="4" name="TextBox 3">
            <a:extLst>
              <a:ext uri="{FF2B5EF4-FFF2-40B4-BE49-F238E27FC236}">
                <a16:creationId xmlns:a16="http://schemas.microsoft.com/office/drawing/2014/main" id="{A626D5CD-C2DF-41E0-D51E-94CF41442742}"/>
              </a:ext>
            </a:extLst>
          </p:cNvPr>
          <p:cNvSpPr txBox="1"/>
          <p:nvPr/>
        </p:nvSpPr>
        <p:spPr>
          <a:xfrm>
            <a:off x="463419" y="381038"/>
            <a:ext cx="6469226" cy="5816977"/>
          </a:xfrm>
          <a:prstGeom prst="rect">
            <a:avLst/>
          </a:prstGeom>
          <a:noFill/>
        </p:spPr>
        <p:txBody>
          <a:bodyPr wrap="square">
            <a:spAutoFit/>
          </a:bodyPr>
          <a:lstStyle/>
          <a:p>
            <a:pPr algn="l"/>
            <a:r>
              <a:rPr lang="en-GB" sz="2000" b="1" i="0" dirty="0">
                <a:solidFill>
                  <a:srgbClr val="323132"/>
                </a:solidFill>
                <a:effectLst/>
                <a:latin typeface="Arial" panose="020B0604020202020204" pitchFamily="34" charset="0"/>
                <a:cs typeface="Arial" panose="020B0604020202020204" pitchFamily="34" charset="0"/>
              </a:rPr>
              <a:t>1. Main points</a:t>
            </a:r>
          </a:p>
          <a:p>
            <a:pPr algn="l">
              <a:buFont typeface="Arial" panose="020B0604020202020204" pitchFamily="34" charset="0"/>
              <a:buChar char="•"/>
            </a:pPr>
            <a:endParaRPr lang="en-GB" sz="1600" b="0" i="0" dirty="0">
              <a:solidFill>
                <a:srgbClr val="323132"/>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600" b="0" i="0" dirty="0">
                <a:solidFill>
                  <a:srgbClr val="323132"/>
                </a:solidFill>
                <a:effectLst/>
                <a:latin typeface="Arial" panose="020B0604020202020204" pitchFamily="34" charset="0"/>
                <a:cs typeface="Arial" panose="020B0604020202020204" pitchFamily="34" charset="0"/>
              </a:rPr>
              <a:t>71,440 people identified as Gypsy or Irish Traveller through a tick-box or write-in response in Census 2021 (0.12% of the usual resident population of England and Wales).</a:t>
            </a:r>
            <a:br>
              <a:rPr lang="en-GB" sz="1600" b="0" i="0" dirty="0">
                <a:solidFill>
                  <a:srgbClr val="323132"/>
                </a:solidFill>
                <a:effectLst/>
                <a:latin typeface="Arial" panose="020B0604020202020204" pitchFamily="34" charset="0"/>
                <a:cs typeface="Arial" panose="020B0604020202020204" pitchFamily="34" charset="0"/>
              </a:rPr>
            </a:br>
            <a:endParaRPr lang="en-GB" sz="1600" b="0" i="0" dirty="0">
              <a:solidFill>
                <a:srgbClr val="323132"/>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600" b="0" i="0" dirty="0">
                <a:solidFill>
                  <a:srgbClr val="323132"/>
                </a:solidFill>
                <a:effectLst/>
                <a:latin typeface="Arial" panose="020B0604020202020204" pitchFamily="34" charset="0"/>
                <a:cs typeface="Arial" panose="020B0604020202020204" pitchFamily="34" charset="0"/>
              </a:rPr>
              <a:t>Semi-detached properties were the most common accommodation type for those who identified as Gypsy or Irish Traveller who lived in households (28.3%), followed by caravan or other mobile or temporary structure (21.6%) (compared with 34.0% and 0.3%, respectively, for the England and Wales population).</a:t>
            </a:r>
            <a:br>
              <a:rPr lang="en-GB" sz="1600" b="0" i="0" dirty="0">
                <a:solidFill>
                  <a:srgbClr val="323132"/>
                </a:solidFill>
                <a:effectLst/>
                <a:latin typeface="Arial" panose="020B0604020202020204" pitchFamily="34" charset="0"/>
                <a:cs typeface="Arial" panose="020B0604020202020204" pitchFamily="34" charset="0"/>
              </a:rPr>
            </a:br>
            <a:endParaRPr lang="en-GB" sz="1600" b="0" i="0" dirty="0">
              <a:solidFill>
                <a:srgbClr val="323132"/>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600" b="0" i="0" dirty="0">
                <a:solidFill>
                  <a:srgbClr val="323132"/>
                </a:solidFill>
                <a:effectLst/>
                <a:latin typeface="Arial" panose="020B0604020202020204" pitchFamily="34" charset="0"/>
                <a:cs typeface="Arial" panose="020B0604020202020204" pitchFamily="34" charset="0"/>
              </a:rPr>
              <a:t>Poorer health was reported across all age groups and in both sexes among people who identified as Gypsy or Irish Traveller, compared with the England and Wales population.</a:t>
            </a:r>
            <a:br>
              <a:rPr lang="en-GB" sz="1600" b="0" i="0" dirty="0">
                <a:solidFill>
                  <a:srgbClr val="323132"/>
                </a:solidFill>
                <a:effectLst/>
                <a:latin typeface="Arial" panose="020B0604020202020204" pitchFamily="34" charset="0"/>
                <a:cs typeface="Arial" panose="020B0604020202020204" pitchFamily="34" charset="0"/>
              </a:rPr>
            </a:br>
            <a:endParaRPr lang="en-GB" sz="1600" b="0" i="0" dirty="0">
              <a:solidFill>
                <a:srgbClr val="323132"/>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600" b="0" i="0" dirty="0">
                <a:solidFill>
                  <a:srgbClr val="323132"/>
                </a:solidFill>
                <a:effectLst/>
                <a:latin typeface="Arial" panose="020B0604020202020204" pitchFamily="34" charset="0"/>
                <a:cs typeface="Arial" panose="020B0604020202020204" pitchFamily="34" charset="0"/>
              </a:rPr>
              <a:t>Elementary occupations and skilled trades were the most common job types held by employed people who identified as Gypsy or Irish Traveller, at 24.6% and 18.2%, respectively.</a:t>
            </a:r>
            <a:br>
              <a:rPr lang="en-GB" sz="1600" b="0" i="0" dirty="0">
                <a:solidFill>
                  <a:srgbClr val="323132"/>
                </a:solidFill>
                <a:effectLst/>
                <a:latin typeface="Arial" panose="020B0604020202020204" pitchFamily="34" charset="0"/>
                <a:cs typeface="Arial" panose="020B0604020202020204" pitchFamily="34" charset="0"/>
              </a:rPr>
            </a:br>
            <a:endParaRPr lang="en-GB" sz="1600" b="0" i="0" dirty="0">
              <a:solidFill>
                <a:srgbClr val="323132"/>
              </a:solidFill>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600" b="0" i="0" dirty="0">
                <a:solidFill>
                  <a:srgbClr val="323132"/>
                </a:solidFill>
                <a:effectLst/>
                <a:latin typeface="Arial" panose="020B0604020202020204" pitchFamily="34" charset="0"/>
                <a:cs typeface="Arial" panose="020B0604020202020204" pitchFamily="34" charset="0"/>
              </a:rPr>
              <a:t>56.8% of those who identified as Gypsy or Irish Traveller had no qualifications, compared with 18.2% of the England and Wales population.</a:t>
            </a:r>
          </a:p>
        </p:txBody>
      </p:sp>
      <p:sp>
        <p:nvSpPr>
          <p:cNvPr id="6" name="Oval 5">
            <a:extLst>
              <a:ext uri="{FF2B5EF4-FFF2-40B4-BE49-F238E27FC236}">
                <a16:creationId xmlns:a16="http://schemas.microsoft.com/office/drawing/2014/main" id="{C25822F1-EEBB-5D4A-3EB7-C0B1942CD09E}"/>
              </a:ext>
              <a:ext uri="{C183D7F6-B498-43B3-948B-1728B52AA6E4}">
                <adec:decorative xmlns:adec="http://schemas.microsoft.com/office/drawing/2017/decorative" val="1"/>
              </a:ext>
            </a:extLst>
          </p:cNvPr>
          <p:cNvSpPr/>
          <p:nvPr/>
        </p:nvSpPr>
        <p:spPr>
          <a:xfrm>
            <a:off x="371475" y="809626"/>
            <a:ext cx="1830549" cy="5834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F2CC7A7E-D723-01F7-F030-9B8F687A0442}"/>
              </a:ext>
              <a:ext uri="{C183D7F6-B498-43B3-948B-1728B52AA6E4}">
                <adec:decorative xmlns:adec="http://schemas.microsoft.com/office/drawing/2017/decorative" val="1"/>
              </a:ext>
            </a:extLst>
          </p:cNvPr>
          <p:cNvSpPr/>
          <p:nvPr/>
        </p:nvSpPr>
        <p:spPr>
          <a:xfrm>
            <a:off x="463419" y="5126880"/>
            <a:ext cx="1216091" cy="5834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20832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EFF56-C7D3-56FA-5604-94C1CE3596D8}"/>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t>Main points example part 3</a:t>
            </a:r>
          </a:p>
        </p:txBody>
      </p:sp>
      <p:pic>
        <p:nvPicPr>
          <p:cNvPr id="5" name="Picture 4" descr="Screenshot of the main points from the Gypsy or Irish Traveller populations, England and Wales: Census 2021 statistical article pasted into the Hemmingway application. This shows the text has been given a Grade 15 which is classed as &quot;Poor. Aim for 9&quot;. &#10;&#10;1 of the 6 sentences is classed as hard to read. 4 of the 6 sentences are classed as very hard to read. ">
            <a:extLst>
              <a:ext uri="{FF2B5EF4-FFF2-40B4-BE49-F238E27FC236}">
                <a16:creationId xmlns:a16="http://schemas.microsoft.com/office/drawing/2014/main" id="{6126EFA4-9062-17E0-CB28-BDF591D54713}"/>
              </a:ext>
            </a:extLst>
          </p:cNvPr>
          <p:cNvPicPr>
            <a:picLocks noChangeAspect="1"/>
          </p:cNvPicPr>
          <p:nvPr/>
        </p:nvPicPr>
        <p:blipFill rotWithShape="1">
          <a:blip r:embed="rId3"/>
          <a:srcRect l="11639" t="13055" r="50002" b="4445"/>
          <a:stretch/>
        </p:blipFill>
        <p:spPr>
          <a:xfrm>
            <a:off x="171448" y="142875"/>
            <a:ext cx="10739261" cy="6496050"/>
          </a:xfrm>
          <a:prstGeom prst="rect">
            <a:avLst/>
          </a:prstGeom>
        </p:spPr>
      </p:pic>
    </p:spTree>
    <p:extLst>
      <p:ext uri="{BB962C8B-B14F-4D97-AF65-F5344CB8AC3E}">
        <p14:creationId xmlns:p14="http://schemas.microsoft.com/office/powerpoint/2010/main" val="2684126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072EE-84DC-C842-E256-797368AF0AA1}"/>
              </a:ext>
            </a:extLst>
          </p:cNvPr>
          <p:cNvSpPr>
            <a:spLocks noGrp="1"/>
          </p:cNvSpPr>
          <p:nvPr>
            <p:ph type="title"/>
          </p:nvPr>
        </p:nvSpPr>
        <p:spPr>
          <a:xfrm>
            <a:off x="0" y="2538171"/>
            <a:ext cx="12192000" cy="1325563"/>
          </a:xfrm>
          <a:solidFill>
            <a:schemeClr val="tx1"/>
          </a:solidFill>
        </p:spPr>
        <p:txBody>
          <a:bodyPr>
            <a:normAutofit/>
          </a:bodyPr>
          <a:lstStyle/>
          <a:p>
            <a:r>
              <a:rPr lang="en-GB" sz="6500" b="1" dirty="0">
                <a:solidFill>
                  <a:schemeClr val="bg1"/>
                </a:solidFill>
                <a:latin typeface="Arial" panose="020B0604020202020204" pitchFamily="34" charset="0"/>
                <a:cs typeface="Arial" panose="020B0604020202020204" pitchFamily="34" charset="0"/>
              </a:rPr>
              <a:t>Can you do better? </a:t>
            </a:r>
          </a:p>
        </p:txBody>
      </p:sp>
      <p:sp>
        <p:nvSpPr>
          <p:cNvPr id="5" name="TextBox 4">
            <a:extLst>
              <a:ext uri="{FF2B5EF4-FFF2-40B4-BE49-F238E27FC236}">
                <a16:creationId xmlns:a16="http://schemas.microsoft.com/office/drawing/2014/main" id="{8C624189-0955-8675-8992-E98EA457387A}"/>
              </a:ext>
            </a:extLst>
          </p:cNvPr>
          <p:cNvSpPr txBox="1"/>
          <p:nvPr/>
        </p:nvSpPr>
        <p:spPr>
          <a:xfrm>
            <a:off x="9747325" y="6334467"/>
            <a:ext cx="6352390" cy="369332"/>
          </a:xfrm>
          <a:prstGeom prst="rect">
            <a:avLst/>
          </a:prstGeom>
          <a:noFill/>
        </p:spPr>
        <p:txBody>
          <a:bodyPr wrap="square">
            <a:spAutoFit/>
          </a:bodyPr>
          <a:lstStyle/>
          <a:p>
            <a:r>
              <a:rPr lang="en-GB" dirty="0">
                <a:hlinkClick r:id="rId3"/>
              </a:rPr>
              <a:t>Hemingway online app</a:t>
            </a:r>
            <a:endParaRPr lang="en-GB" dirty="0"/>
          </a:p>
        </p:txBody>
      </p:sp>
    </p:spTree>
    <p:extLst>
      <p:ext uri="{BB962C8B-B14F-4D97-AF65-F5344CB8AC3E}">
        <p14:creationId xmlns:p14="http://schemas.microsoft.com/office/powerpoint/2010/main" val="3108234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8053D-A96F-B93F-C464-51B12EDC3D85}"/>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t>Main points example part 4</a:t>
            </a:r>
          </a:p>
        </p:txBody>
      </p:sp>
      <p:pic>
        <p:nvPicPr>
          <p:cNvPr id="5" name="Picture 4" descr="Screenshot of the main points from the Gypsy or Irish Traveller populations, England and Wales: Census 2021 statistical article pasted into the Hemmingway App. This time the text is slightly different and now it has been given a grade of 9 which is classed as Good. ">
            <a:extLst>
              <a:ext uri="{FF2B5EF4-FFF2-40B4-BE49-F238E27FC236}">
                <a16:creationId xmlns:a16="http://schemas.microsoft.com/office/drawing/2014/main" id="{C387A9B0-6F7E-E979-9A46-85CAEEA68C16}"/>
              </a:ext>
            </a:extLst>
          </p:cNvPr>
          <p:cNvPicPr>
            <a:picLocks noChangeAspect="1"/>
          </p:cNvPicPr>
          <p:nvPr/>
        </p:nvPicPr>
        <p:blipFill rotWithShape="1">
          <a:blip r:embed="rId3"/>
          <a:srcRect l="12344" t="29166" r="50547" b="8333"/>
          <a:stretch/>
        </p:blipFill>
        <p:spPr>
          <a:xfrm>
            <a:off x="284694" y="609600"/>
            <a:ext cx="11622611" cy="5505450"/>
          </a:xfrm>
          <a:prstGeom prst="rect">
            <a:avLst/>
          </a:prstGeom>
        </p:spPr>
      </p:pic>
    </p:spTree>
    <p:extLst>
      <p:ext uri="{BB962C8B-B14F-4D97-AF65-F5344CB8AC3E}">
        <p14:creationId xmlns:p14="http://schemas.microsoft.com/office/powerpoint/2010/main" val="10457550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259A23C-8562-45EA-915E-24EBEC04E3F5}" vid="{90C6B207-1CB5-4F08-8DEA-1562B3D509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2279</TotalTime>
  <Words>778</Words>
  <Application>Microsoft Office PowerPoint</Application>
  <PresentationFormat>Widescreen</PresentationFormat>
  <Paragraphs>114</Paragraphs>
  <Slides>35</Slides>
  <Notes>28</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Arial Black</vt:lpstr>
      <vt:lpstr>Calibri</vt:lpstr>
      <vt:lpstr>Calibri Light</vt:lpstr>
      <vt:lpstr>Office Theme</vt:lpstr>
      <vt:lpstr>Putting accessibility innovations into practice</vt:lpstr>
      <vt:lpstr>Existing guidance</vt:lpstr>
      <vt:lpstr>Identity  statistics</vt:lpstr>
      <vt:lpstr>Main points</vt:lpstr>
      <vt:lpstr>Main points example part 1</vt:lpstr>
      <vt:lpstr>Main points example part 2</vt:lpstr>
      <vt:lpstr>Main points example part 3</vt:lpstr>
      <vt:lpstr>Can you do better? </vt:lpstr>
      <vt:lpstr>Main points example part 4</vt:lpstr>
      <vt:lpstr>Charts</vt:lpstr>
      <vt:lpstr>Best practice example</vt:lpstr>
      <vt:lpstr>In the publication </vt:lpstr>
      <vt:lpstr>Chart example part 1</vt:lpstr>
      <vt:lpstr>Chart example part 2</vt:lpstr>
      <vt:lpstr>Chart example part 3</vt:lpstr>
      <vt:lpstr>Chart example part 4</vt:lpstr>
      <vt:lpstr>Chart example part 5</vt:lpstr>
      <vt:lpstr>Chart example part 6</vt:lpstr>
      <vt:lpstr>Chart example part 7</vt:lpstr>
      <vt:lpstr>Chart example part 8</vt:lpstr>
      <vt:lpstr>Chart example part 9</vt:lpstr>
      <vt:lpstr>Chart example part 10</vt:lpstr>
      <vt:lpstr>Chart example part 11</vt:lpstr>
      <vt:lpstr>Chart example part 12</vt:lpstr>
      <vt:lpstr>Chart example part 13</vt:lpstr>
      <vt:lpstr>Can you write a description?</vt:lpstr>
      <vt:lpstr>Chart exercise 1: part 1 </vt:lpstr>
      <vt:lpstr>Chart exercise 1: part 2</vt:lpstr>
      <vt:lpstr>Consistency and signposting</vt:lpstr>
      <vt:lpstr>Consistency issues example</vt:lpstr>
      <vt:lpstr>Spreadsheets</vt:lpstr>
      <vt:lpstr>Spreadsheets example</vt:lpstr>
      <vt:lpstr>Conclusions</vt:lpstr>
      <vt:lpstr>Any questions?</vt:lpstr>
      <vt:lpstr>Any questions? @statshan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Hannah</dc:creator>
  <cp:lastModifiedBy>Thomas, Hannah</cp:lastModifiedBy>
  <cp:revision>19</cp:revision>
  <dcterms:created xsi:type="dcterms:W3CDTF">2024-01-15T10:30:02Z</dcterms:created>
  <dcterms:modified xsi:type="dcterms:W3CDTF">2024-05-01T09:54:37Z</dcterms:modified>
</cp:coreProperties>
</file>