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057" r:id="rId2"/>
    <p:sldId id="10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DF428E-3E91-4A58-7377-74F4461A23A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23E30-F47D-029B-095D-61B9912426C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FAA140B-F408-4E0E-9BDB-912A9E242990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E0CD4-D127-6C0F-A417-C51AA657BA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1ADFBA-08C1-79D6-C0E9-D0CAEE167BC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43541-C051-0C9B-357B-9930F72FA66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03E06-B027-6803-9D88-0CB6F81C659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F369063-5D71-46B8-8146-02BD7478F4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960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940D0B-23D6-0D57-F5A0-E13A0082F6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103A59-6109-7140-BA9B-0B49423CB4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3B769-F097-EC52-2E84-0F5A5193E9D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3B9C30-54E6-4A0A-AA29-C787FE78A70B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4C5B1-2CD7-C1BA-DD21-D0EB3C2B01F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07CCC-7C27-58CB-2887-101FE3E6153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63EC8-1D94-4305-5BA1-D31F1DD9C7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23ADC7-6CBB-4993-918E-7897DA1A0F2E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FAC8-B8BC-A93E-163A-8C721A4F3E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386D-A2C6-E9B5-9D3D-C1509CB5F4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02C09A-6383-4EE2-AE0D-A39E126AC4F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8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432C1-3D81-8282-A1AA-B4D6EC1E49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5696D-F76C-F7C7-3C5A-242C43D21AD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C1965-42B5-635D-E7C5-B5B924BFFA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0B022-A903-469C-834F-C024F51789E0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7978B-C91F-AE04-0670-D1D690DD01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6769F-1FE8-946D-6F39-645381753B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D3928D-4D69-44F0-9F74-D3A3233E84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7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12A36-B335-D3F8-BF8A-9E7D1B95E5A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9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5A074-8B6B-8E6F-640A-113A485AF23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249E-A417-9518-03C8-31D9F67A96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80EBAC-A6AD-4387-9928-684A05199680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9E8E0-3523-2CB0-CE0E-B296E4F7C4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E8829-6477-369E-0783-ADCC53CA59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ADB73E-457E-461C-A265-C688832F576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E691-03E2-4F0E-6B98-0EDAAF92F5F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BBAC1-4CBA-50F3-1937-38D04C08C52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FE134-7CF5-407F-0F6D-9850271885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5CA407-0404-4C58-BBE0-8C5670666565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E88F3-AE7B-6B84-B361-5F4B8B3E56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754BD-3271-DD46-2615-C1197E3B54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3C80D6-DB6F-4210-9E02-F123016A10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498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97EE-3AF8-4486-C8B5-25896ECE39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8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37148-4CAE-81DA-FA54-94EDFC9DB0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6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2BB3F-87EE-8426-9830-08C1AA000A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0CA6F2-4704-4820-8B67-4E0BCF53B9FA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60DBF-5ABD-3076-5BEA-A80DB2D344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A094C-8076-9C53-8875-51BBC46AD9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AC92F4-3A04-4D30-A1C0-0111BD63D8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1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0141D-C5B5-B2A5-B3B6-DFF12C024F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C8B4D-43CB-2408-DB45-3D353F7AB4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9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C6EB0-E594-FC61-2F9C-A9967CA8FF6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6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7979D-F1E8-015E-E5C9-81B500D30C1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2FF711-31B7-4FDF-893C-0901DA81FEF1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D01DD-5ECF-AA52-4903-CD11174BBF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D4744-C2A6-0B31-F65D-5F383A0E4A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49B86-48E9-4F61-A5DF-ABFBADF7641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2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5282-C47B-1BBA-F18C-007627FBD4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32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6D2FB-1C03-C8E8-9D41-BD8BFA93C5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2753F-D023-CFEE-832F-B39CF864046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2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1D71C-B2BC-D990-78B3-E374F67893B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33EEE-55D7-A8DE-4552-D96DC6813C0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2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7CE6E-9A4D-BD8F-3CC6-7B496EF3E84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847759-ADF2-48D5-833A-29A8F2C3EC52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94F20-91BD-50B7-B99F-F72A7E0C1F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9FC8DD-2F86-3224-8FEA-F3C6288B03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213345-3584-4EC1-A624-C7C8747A785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3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0730-8BFB-62BA-B621-DE8D783405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75230-3FDE-E96F-1BBC-F32DAF61C7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0629C2-9008-448D-B761-2343AC3A8B8C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E96268-051E-BF02-6B87-EED9B7DBE4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80814D-CD6E-E2C0-3D3D-7CDB6EAB98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32547A-7DF8-4F91-AFD7-E6646EE8335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3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05A1C-0EEA-B7DC-9FC0-7E728F8F53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CF1658-7257-4473-8825-3530EF07F21A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6201E-3EB3-4FE3-6982-925DBFDFF1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F138-AB6B-A6F0-33A4-4D5718EEA8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9F52FD-ED40-4521-A932-E0729A486D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70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47ED-4B8E-D61F-D169-4D385ECFB4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C106-E25D-E8C8-E8E8-7EBC1832FC7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4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DA618-752B-C9C4-D0E8-6FA25C353AD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CEE71-F49C-84E1-233F-3D0E67FF1A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DC0C10-1FC7-49A9-9286-AA5BD75394A7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0BFF-3180-4839-88D9-50EFA04C4A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0ED74-3767-9D42-72BF-BC9B087DED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429D8D-9ADB-438D-8083-4C9FDBEF12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86549-BF08-103F-FA2E-F25A70DDB0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8D881-54D5-D785-98D5-EAB05D160EB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4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1BA3A-C1CD-DC1D-68F7-62A14116972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5C57C-CBB9-56E7-C934-B754A2E762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7C87A-F294-45EA-A8D3-5B95502908D8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4FD48-3705-312E-7108-C420091487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B8577-3899-E362-E8D4-A10508D8FF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31F8F-3AE8-49E9-A5D9-E2DF7613FE2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6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52AD8-721E-BE0E-4413-1BAFCB95BB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32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9051-755D-EE91-8D0F-4DD0487445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3D995-FCB5-C416-71FB-784676D313C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2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39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D5C56B6E-D07F-437F-AA1D-E69A49677448}" type="datetime1">
              <a:rPr lang="en-GB"/>
              <a:pPr lvl="0"/>
              <a:t>15/02/2023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1E94F-87B1-C75F-AA41-08C1BC11060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2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39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FF9C2-1660-0BCB-700D-87ACE47FF47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2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398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87798E37-37C6-4CBD-8509-8C0DDE6A261A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398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599" marR="0" lvl="0" indent="-228599" algn="l" defTabSz="914398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799" marR="0" lvl="1" indent="-228599" algn="l" defTabSz="914398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2997" marR="0" lvl="2" indent="-228599" algn="l" defTabSz="914398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197" marR="0" lvl="3" indent="-228599" algn="l" defTabSz="914398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396" marR="0" lvl="4" indent="-228599" algn="l" defTabSz="914398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595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4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3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2" indent="-228599" algn="l" defTabSz="91439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7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2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birthsdeathsandmarriages/livebirths/datasets/babynamesenglandandwalesbabynamesstatisticsboy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nalysisfunction.civilservice.gov.uk/policy-store/data-visualisation-char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6F15C3DA-B005-E7CB-38AC-A4304EEAD1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120" y="-129840"/>
            <a:ext cx="10204493" cy="9584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>
                <a:latin typeface="Arial Rounded MT Bold" panose="020F0704030504030204" pitchFamily="34" charset="0"/>
                <a:cs typeface="Arial" pitchFamily="34"/>
              </a:rPr>
              <a:t>Exercise on creating a chart to publish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67B179-08CA-4AB4-335F-178AFA2038FC}"/>
              </a:ext>
            </a:extLst>
          </p:cNvPr>
          <p:cNvSpPr txBox="1"/>
          <p:nvPr/>
        </p:nvSpPr>
        <p:spPr>
          <a:xfrm>
            <a:off x="7317766" y="492888"/>
            <a:ext cx="4433532" cy="6400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Task 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Draw a chart and supply all the extras: 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Two titles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Image of the chart 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Alternative text 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Source 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Data download</a:t>
            </a:r>
          </a:p>
          <a:p>
            <a:pPr marL="723883" indent="-342899">
              <a:lnSpc>
                <a:spcPct val="90000"/>
              </a:lnSpc>
              <a:spcBef>
                <a:spcPts val="480"/>
              </a:spcBef>
              <a:buClr>
                <a:srgbClr val="000000"/>
              </a:buClr>
              <a:buSzPts val="18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Notes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You can use a new slide in this presentation, a word document, R, Python, GitHub - whatever you prefer. 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Think about how you would set everything out.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B286F-A03C-AD6C-BE3C-252B692273AC}"/>
              </a:ext>
            </a:extLst>
          </p:cNvPr>
          <p:cNvSpPr txBox="1"/>
          <p:nvPr/>
        </p:nvSpPr>
        <p:spPr>
          <a:xfrm>
            <a:off x="108627" y="663772"/>
            <a:ext cx="715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  "/>
              </a:rPr>
              <a:t>Top ten most popular names given to baby boys, England, 2020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AE0914D-2A9E-18DD-6DB2-3E79F068E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892529"/>
              </p:ext>
            </p:extLst>
          </p:nvPr>
        </p:nvGraphicFramePr>
        <p:xfrm>
          <a:off x="228599" y="1028837"/>
          <a:ext cx="6464431" cy="421306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986360">
                  <a:extLst>
                    <a:ext uri="{9D8B030D-6E8A-4147-A177-3AD203B41FA5}">
                      <a16:colId xmlns:a16="http://schemas.microsoft.com/office/drawing/2014/main" val="111389639"/>
                    </a:ext>
                  </a:extLst>
                </a:gridCol>
                <a:gridCol w="4478071">
                  <a:extLst>
                    <a:ext uri="{9D8B030D-6E8A-4147-A177-3AD203B41FA5}">
                      <a16:colId xmlns:a16="http://schemas.microsoft.com/office/drawing/2014/main" val="2208582358"/>
                    </a:ext>
                  </a:extLst>
                </a:gridCol>
              </a:tblGrid>
              <a:tr h="555463">
                <a:tc>
                  <a:txBody>
                    <a:bodyPr/>
                    <a:lstStyle/>
                    <a:p>
                      <a:pPr lvl="0"/>
                      <a:r>
                        <a:rPr lang="en-GB" sz="1800" b="1" dirty="0">
                          <a:latin typeface="Arial" pitchFamily="34"/>
                          <a:cs typeface="Arial" pitchFamily="34"/>
                        </a:rPr>
                        <a:t>Name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b="1" dirty="0">
                          <a:latin typeface="Arial" pitchFamily="34"/>
                          <a:cs typeface="Arial" pitchFamily="34"/>
                        </a:rPr>
                        <a:t>Number of baby boys given the name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3503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Oliver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4017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523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George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3932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3629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Arthur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3879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40948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Noah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3815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8403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Muhammad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3677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6505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Leo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3116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8011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Oscar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3115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4017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Harry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3071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15718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>
                          <a:latin typeface="Arial" pitchFamily="34"/>
                          <a:cs typeface="Arial" pitchFamily="34"/>
                        </a:rPr>
                        <a:t>Archie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2791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8980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Henry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dirty="0">
                          <a:latin typeface="Arial" pitchFamily="34"/>
                          <a:cs typeface="Arial" pitchFamily="34"/>
                        </a:rPr>
                        <a:t>2773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205809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0752B9-62CB-76B4-3130-A895B030ABB3}"/>
              </a:ext>
            </a:extLst>
          </p:cNvPr>
          <p:cNvSpPr txBox="1"/>
          <p:nvPr/>
        </p:nvSpPr>
        <p:spPr>
          <a:xfrm>
            <a:off x="-120581" y="5305389"/>
            <a:ext cx="7153177" cy="18572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Accompanying information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Data is for England in 2020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The ranking is produced using exact spellings. Similar names with different spellings are counted separately.</a:t>
            </a:r>
          </a:p>
          <a:p>
            <a:pPr marL="380983">
              <a:lnSpc>
                <a:spcPct val="90000"/>
              </a:lnSpc>
              <a:spcBef>
                <a:spcPts val="48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Source: Office for National Statistics - </a:t>
            </a:r>
            <a:r>
              <a:rPr lang="en-GB" sz="1600" u="sng" dirty="0">
                <a:solidFill>
                  <a:srgbClr val="004E60"/>
                </a:solidFill>
                <a:latin typeface="Arial" pitchFamily="34"/>
                <a:cs typeface="Arial" pitchFamily="34"/>
                <a:hlinkClick r:id="rId3"/>
              </a:rPr>
              <a:t>Baby names for boys in England and Wales, 2020 edition</a:t>
            </a:r>
            <a:endParaRPr lang="en-GB" sz="1600" u="sng" dirty="0">
              <a:solidFill>
                <a:srgbClr val="004E60"/>
              </a:solidFill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3127"/>
    </mc:Choice>
    <mc:Fallback>
      <p:transition spd="slow" advTm="11312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961B-7251-CF73-BED6-D143F4BA4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CAE02-B66E-7A9C-AE15-60E8CB749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suggested solution for this exercise is in </a:t>
            </a:r>
            <a:r>
              <a:rPr lang="en-GB" dirty="0">
                <a:hlinkClick r:id="rId2"/>
              </a:rPr>
              <a:t>our guidance for charts</a:t>
            </a:r>
            <a:r>
              <a:rPr lang="en-GB" dirty="0"/>
              <a:t> </a:t>
            </a:r>
          </a:p>
          <a:p>
            <a:r>
              <a:rPr lang="en-GB" dirty="0"/>
              <a:t>It is in the section called “Basics: example chart”</a:t>
            </a:r>
          </a:p>
        </p:txBody>
      </p:sp>
    </p:spTree>
    <p:extLst>
      <p:ext uri="{BB962C8B-B14F-4D97-AF65-F5344CB8AC3E}">
        <p14:creationId xmlns:p14="http://schemas.microsoft.com/office/powerpoint/2010/main" val="321651878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172</Words>
  <Application>Microsoft Office PowerPoint</Application>
  <PresentationFormat>Widescreen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 </vt:lpstr>
      <vt:lpstr>Arial Rounded MT Bold</vt:lpstr>
      <vt:lpstr>Calibri</vt:lpstr>
      <vt:lpstr>ThemeAF</vt:lpstr>
      <vt:lpstr>Exercise on creating a chart to publish</vt:lpstr>
      <vt:lpstr>Solution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9</dc:title>
  <dc:creator>Thomas, Hannah</dc:creator>
  <cp:lastModifiedBy>Thomas, Hannah</cp:lastModifiedBy>
  <cp:revision>9</cp:revision>
  <dcterms:created xsi:type="dcterms:W3CDTF">2022-12-21T16:01:08Z</dcterms:created>
  <dcterms:modified xsi:type="dcterms:W3CDTF">2023-02-15T17:05:29Z</dcterms:modified>
</cp:coreProperties>
</file>