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75" r:id="rId5"/>
    <p:sldMasterId id="2147483688" r:id="rId6"/>
  </p:sldMasterIdLst>
  <p:notesMasterIdLst>
    <p:notesMasterId r:id="rId84"/>
  </p:notesMasterIdLst>
  <p:sldIdLst>
    <p:sldId id="256" r:id="rId7"/>
    <p:sldId id="257" r:id="rId8"/>
    <p:sldId id="476" r:id="rId9"/>
    <p:sldId id="488" r:id="rId10"/>
    <p:sldId id="489" r:id="rId11"/>
    <p:sldId id="490" r:id="rId12"/>
    <p:sldId id="478" r:id="rId13"/>
    <p:sldId id="482" r:id="rId14"/>
    <p:sldId id="481" r:id="rId15"/>
    <p:sldId id="484" r:id="rId16"/>
    <p:sldId id="485" r:id="rId17"/>
    <p:sldId id="486" r:id="rId18"/>
    <p:sldId id="487" r:id="rId19"/>
    <p:sldId id="479" r:id="rId20"/>
    <p:sldId id="259" r:id="rId21"/>
    <p:sldId id="265" r:id="rId22"/>
    <p:sldId id="904" r:id="rId23"/>
    <p:sldId id="920" r:id="rId24"/>
    <p:sldId id="911" r:id="rId25"/>
    <p:sldId id="913" r:id="rId26"/>
    <p:sldId id="914" r:id="rId27"/>
    <p:sldId id="921" r:id="rId28"/>
    <p:sldId id="916" r:id="rId29"/>
    <p:sldId id="922" r:id="rId30"/>
    <p:sldId id="912" r:id="rId31"/>
    <p:sldId id="915" r:id="rId32"/>
    <p:sldId id="908" r:id="rId33"/>
    <p:sldId id="918" r:id="rId34"/>
    <p:sldId id="919" r:id="rId35"/>
    <p:sldId id="917" r:id="rId36"/>
    <p:sldId id="263" r:id="rId37"/>
    <p:sldId id="272" r:id="rId38"/>
    <p:sldId id="276" r:id="rId39"/>
    <p:sldId id="275" r:id="rId40"/>
    <p:sldId id="279" r:id="rId41"/>
    <p:sldId id="281" r:id="rId42"/>
    <p:sldId id="280" r:id="rId43"/>
    <p:sldId id="282" r:id="rId44"/>
    <p:sldId id="267" r:id="rId45"/>
    <p:sldId id="268" r:id="rId46"/>
    <p:sldId id="269" r:id="rId47"/>
    <p:sldId id="923" r:id="rId48"/>
    <p:sldId id="300" r:id="rId49"/>
    <p:sldId id="307" r:id="rId50"/>
    <p:sldId id="924" r:id="rId51"/>
    <p:sldId id="264" r:id="rId52"/>
    <p:sldId id="925" r:id="rId53"/>
    <p:sldId id="926" r:id="rId54"/>
    <p:sldId id="262" r:id="rId55"/>
    <p:sldId id="261" r:id="rId56"/>
    <p:sldId id="927" r:id="rId57"/>
    <p:sldId id="301" r:id="rId58"/>
    <p:sldId id="928" r:id="rId59"/>
    <p:sldId id="929" r:id="rId60"/>
    <p:sldId id="930" r:id="rId61"/>
    <p:sldId id="277" r:id="rId62"/>
    <p:sldId id="931" r:id="rId63"/>
    <p:sldId id="273" r:id="rId64"/>
    <p:sldId id="274" r:id="rId65"/>
    <p:sldId id="932" r:id="rId66"/>
    <p:sldId id="278" r:id="rId67"/>
    <p:sldId id="933" r:id="rId68"/>
    <p:sldId id="934" r:id="rId69"/>
    <p:sldId id="935" r:id="rId70"/>
    <p:sldId id="936" r:id="rId71"/>
    <p:sldId id="288" r:id="rId72"/>
    <p:sldId id="289" r:id="rId73"/>
    <p:sldId id="290" r:id="rId74"/>
    <p:sldId id="302" r:id="rId75"/>
    <p:sldId id="293" r:id="rId76"/>
    <p:sldId id="937" r:id="rId77"/>
    <p:sldId id="283" r:id="rId78"/>
    <p:sldId id="286" r:id="rId79"/>
    <p:sldId id="287" r:id="rId80"/>
    <p:sldId id="304" r:id="rId81"/>
    <p:sldId id="303" r:id="rId82"/>
    <p:sldId id="30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tcher, Holly" initials="BH" lastIdx="3" clrIdx="0">
    <p:extLst>
      <p:ext uri="{19B8F6BF-5375-455C-9EA6-DF929625EA0E}">
        <p15:presenceInfo xmlns:p15="http://schemas.microsoft.com/office/powerpoint/2012/main" userId="S::holly.butcher@ons.gov.uk::25b9b435-360b-4404-af32-0d702bfb4d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1AFDB-9221-445B-95D9-434E2BF19462}" v="32" dt="2020-02-17T10:51:24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38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microsoft.com/office/2015/10/relationships/revisionInfo" Target="revisionInfo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Scottish Household Survey</c:v>
                </c:pt>
              </c:strCache>
            </c:strRef>
          </c:tx>
          <c:spPr>
            <a:ln w="50800" cap="rnd">
              <a:solidFill>
                <a:srgbClr val="00808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E9C-48D0-B861-0A67B9ACAC3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E9C-48D0-B861-0A67B9ACAC3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E9C-48D0-B861-0A67B9ACAC3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E9C-48D0-B861-0A67B9ACAC3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9C-48D0-B861-0A67B9ACAC3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9C-48D0-B861-0A67B9ACAC3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9C-48D0-B861-0A67B9ACAC3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9C-48D0-B861-0A67B9ACAC3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E9C-48D0-B861-0A67B9ACAC3B}"/>
                </c:ext>
              </c:extLst>
            </c:dLbl>
            <c:dLbl>
              <c:idx val="9"/>
              <c:layout>
                <c:manualLayout>
                  <c:x val="-1.0803072325718584E-2"/>
                  <c:y val="-0.13888386703823333"/>
                </c:manualLayout>
              </c:layout>
              <c:tx>
                <c:rich>
                  <a:bodyPr/>
                  <a:lstStyle/>
                  <a:p>
                    <a:fld id="{57D07696-3D19-4BA9-A099-74600D4FD6E5}" type="SERIESNAME">
                      <a:rPr lang="en-US" sz="1400" b="1"/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BE9C-48D0-B861-0A67B9ACAC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0.67</c:v>
                </c:pt>
                <c:pt idx="1">
                  <c:v>0.69</c:v>
                </c:pt>
                <c:pt idx="2">
                  <c:v>0.69</c:v>
                </c:pt>
                <c:pt idx="3">
                  <c:v>0.69</c:v>
                </c:pt>
                <c:pt idx="4">
                  <c:v>0.67</c:v>
                </c:pt>
                <c:pt idx="5">
                  <c:v>0.67</c:v>
                </c:pt>
                <c:pt idx="6">
                  <c:v>0.67</c:v>
                </c:pt>
                <c:pt idx="7">
                  <c:v>0.64</c:v>
                </c:pt>
                <c:pt idx="8">
                  <c:v>0.64</c:v>
                </c:pt>
                <c:pt idx="9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12-48D8-AA2E-301A5D627E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Scottish Health Survey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9C-48D0-B861-0A67B9ACAC3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9C-48D0-B861-0A67B9ACAC3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9C-48D0-B861-0A67B9ACAC3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9C-48D0-B861-0A67B9ACAC3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E9C-48D0-B861-0A67B9ACAC3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9C-48D0-B861-0A67B9ACAC3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9C-48D0-B861-0A67B9ACAC3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9C-48D0-B861-0A67B9ACAC3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9C-48D0-B861-0A67B9ACAC3B}"/>
                </c:ext>
              </c:extLst>
            </c:dLbl>
            <c:dLbl>
              <c:idx val="9"/>
              <c:layout>
                <c:manualLayout>
                  <c:x val="-0.10623021120289942"/>
                  <c:y val="0.164458791151091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E9C-48D0-B861-0A67B9ACAC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0.61</c:v>
                </c:pt>
                <c:pt idx="1">
                  <c:v>0.64</c:v>
                </c:pt>
                <c:pt idx="2">
                  <c:v>0.63</c:v>
                </c:pt>
                <c:pt idx="3">
                  <c:v>0.66</c:v>
                </c:pt>
                <c:pt idx="4">
                  <c:v>0.7</c:v>
                </c:pt>
                <c:pt idx="5">
                  <c:v>0.66</c:v>
                </c:pt>
                <c:pt idx="6">
                  <c:v>0.62</c:v>
                </c:pt>
                <c:pt idx="7">
                  <c:v>0.59</c:v>
                </c:pt>
                <c:pt idx="8">
                  <c:v>0.57999999999999996</c:v>
                </c:pt>
                <c:pt idx="9">
                  <c:v>0.57999999999999996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12-48D8-AA2E-301A5D627E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Scottish Crime and Justice Survey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E9C-48D0-B861-0A67B9ACAC3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E9C-48D0-B861-0A67B9ACAC3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9C-48D0-B861-0A67B9ACAC3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9C-48D0-B861-0A67B9ACAC3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9C-48D0-B861-0A67B9ACAC3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9C-48D0-B861-0A67B9ACAC3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9C-48D0-B861-0A67B9ACAC3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9C-48D0-B861-0A67B9ACAC3B}"/>
                </c:ext>
              </c:extLst>
            </c:dLbl>
            <c:dLbl>
              <c:idx val="8"/>
              <c:layout>
                <c:manualLayout>
                  <c:x val="-7.6240769008622464E-2"/>
                  <c:y val="7.031796619578403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9C-48D0-B861-0A67B9ACAC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0.71</c:v>
                </c:pt>
                <c:pt idx="1">
                  <c:v>0.7</c:v>
                </c:pt>
                <c:pt idx="2">
                  <c:v>0.67</c:v>
                </c:pt>
                <c:pt idx="3">
                  <c:v>0.67</c:v>
                </c:pt>
                <c:pt idx="4">
                  <c:v>0.68</c:v>
                </c:pt>
                <c:pt idx="5">
                  <c:v>0.68</c:v>
                </c:pt>
                <c:pt idx="6">
                  <c:v>0.64</c:v>
                </c:pt>
                <c:pt idx="7">
                  <c:v>0.64</c:v>
                </c:pt>
                <c:pt idx="8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12-48D8-AA2E-301A5D627E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1107456"/>
        <c:axId val="111142400"/>
      </c:lineChart>
      <c:catAx>
        <c:axId val="11110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142400"/>
        <c:crosses val="autoZero"/>
        <c:auto val="1"/>
        <c:lblAlgn val="ctr"/>
        <c:lblOffset val="100"/>
        <c:noMultiLvlLbl val="0"/>
      </c:catAx>
      <c:valAx>
        <c:axId val="111142400"/>
        <c:scaling>
          <c:orientation val="minMax"/>
          <c:max val="0.75000000000000011"/>
          <c:min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10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svg"/><Relationship Id="rId1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78CC5-4EEB-4914-A7F5-A8EBA874175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0F7F7C8-F80B-425B-B014-23E5376CA524}">
      <dgm:prSet/>
      <dgm:spPr/>
      <dgm:t>
        <a:bodyPr/>
        <a:lstStyle/>
        <a:p>
          <a:pPr>
            <a:defRPr cap="all"/>
          </a:pPr>
          <a:r>
            <a:rPr lang="en-GB"/>
            <a:t>Make it Count</a:t>
          </a:r>
          <a:endParaRPr lang="en-US"/>
        </a:p>
      </dgm:t>
    </dgm:pt>
    <dgm:pt modelId="{1FCA6363-D48F-49E0-93E8-18A3049A4C7B}" type="parTrans" cxnId="{579F5431-53D9-40A4-AE0B-D6948AE55304}">
      <dgm:prSet/>
      <dgm:spPr/>
      <dgm:t>
        <a:bodyPr/>
        <a:lstStyle/>
        <a:p>
          <a:endParaRPr lang="en-US"/>
        </a:p>
      </dgm:t>
    </dgm:pt>
    <dgm:pt modelId="{BCF5622C-9B45-4E92-9E41-018407B19AD6}" type="sibTrans" cxnId="{579F5431-53D9-40A4-AE0B-D6948AE55304}">
      <dgm:prSet/>
      <dgm:spPr/>
      <dgm:t>
        <a:bodyPr/>
        <a:lstStyle/>
        <a:p>
          <a:endParaRPr lang="en-US"/>
        </a:p>
      </dgm:t>
    </dgm:pt>
    <dgm:pt modelId="{EFED82AF-62BF-4600-9409-029DC9B77972}">
      <dgm:prSet/>
      <dgm:spPr/>
      <dgm:t>
        <a:bodyPr/>
        <a:lstStyle/>
        <a:p>
          <a:pPr>
            <a:defRPr cap="all"/>
          </a:pPr>
          <a:r>
            <a:rPr lang="en-GB"/>
            <a:t>Tell the Story</a:t>
          </a:r>
          <a:endParaRPr lang="en-US"/>
        </a:p>
      </dgm:t>
    </dgm:pt>
    <dgm:pt modelId="{7AF4FFC8-F495-4323-9AEE-4045F49252A5}" type="parTrans" cxnId="{A29E0B28-A323-42D8-A38B-E848C9FB9372}">
      <dgm:prSet/>
      <dgm:spPr/>
      <dgm:t>
        <a:bodyPr/>
        <a:lstStyle/>
        <a:p>
          <a:endParaRPr lang="en-US"/>
        </a:p>
      </dgm:t>
    </dgm:pt>
    <dgm:pt modelId="{036BFDEA-9937-408A-99C9-E185C8F51B8F}" type="sibTrans" cxnId="{A29E0B28-A323-42D8-A38B-E848C9FB9372}">
      <dgm:prSet/>
      <dgm:spPr/>
      <dgm:t>
        <a:bodyPr/>
        <a:lstStyle/>
        <a:p>
          <a:endParaRPr lang="en-US"/>
        </a:p>
      </dgm:t>
    </dgm:pt>
    <dgm:pt modelId="{5328BF6E-5DEE-4260-A819-C8B62058DE99}">
      <dgm:prSet/>
      <dgm:spPr/>
      <dgm:t>
        <a:bodyPr/>
        <a:lstStyle/>
        <a:p>
          <a:pPr>
            <a:defRPr cap="all"/>
          </a:pPr>
          <a:r>
            <a:rPr lang="en-GB"/>
            <a:t>Show the Uncertainty</a:t>
          </a:r>
          <a:endParaRPr lang="en-US"/>
        </a:p>
      </dgm:t>
    </dgm:pt>
    <dgm:pt modelId="{3D1126C8-7426-41A4-AA54-CBA33D91D9EF}" type="parTrans" cxnId="{04F4FBAB-C600-479A-A86B-D94F734A26E2}">
      <dgm:prSet/>
      <dgm:spPr/>
      <dgm:t>
        <a:bodyPr/>
        <a:lstStyle/>
        <a:p>
          <a:endParaRPr lang="en-US"/>
        </a:p>
      </dgm:t>
    </dgm:pt>
    <dgm:pt modelId="{07B55453-410E-4E56-897E-71574E935E21}" type="sibTrans" cxnId="{04F4FBAB-C600-479A-A86B-D94F734A26E2}">
      <dgm:prSet/>
      <dgm:spPr/>
      <dgm:t>
        <a:bodyPr/>
        <a:lstStyle/>
        <a:p>
          <a:endParaRPr lang="en-US"/>
        </a:p>
      </dgm:t>
    </dgm:pt>
    <dgm:pt modelId="{D81AEE74-BB91-490E-A5C2-A9112527E557}" type="pres">
      <dgm:prSet presAssocID="{AAA78CC5-4EEB-4914-A7F5-A8EBA8741756}" presName="root" presStyleCnt="0">
        <dgm:presLayoutVars>
          <dgm:dir/>
          <dgm:resizeHandles val="exact"/>
        </dgm:presLayoutVars>
      </dgm:prSet>
      <dgm:spPr/>
    </dgm:pt>
    <dgm:pt modelId="{560F60AE-1CA7-4145-B681-51214E9C9745}" type="pres">
      <dgm:prSet presAssocID="{60F7F7C8-F80B-425B-B014-23E5376CA524}" presName="compNode" presStyleCnt="0"/>
      <dgm:spPr/>
    </dgm:pt>
    <dgm:pt modelId="{156F0AD4-1642-4A4A-90DB-581E9646AE03}" type="pres">
      <dgm:prSet presAssocID="{60F7F7C8-F80B-425B-B014-23E5376CA52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3E14FF1-41A1-40AD-8BCB-6F200B70E968}" type="pres">
      <dgm:prSet presAssocID="{60F7F7C8-F80B-425B-B014-23E5376CA5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lly"/>
        </a:ext>
      </dgm:extLst>
    </dgm:pt>
    <dgm:pt modelId="{7A9E9E2B-B2B6-461F-AD08-9CD5F3F7DE12}" type="pres">
      <dgm:prSet presAssocID="{60F7F7C8-F80B-425B-B014-23E5376CA524}" presName="spaceRect" presStyleCnt="0"/>
      <dgm:spPr/>
    </dgm:pt>
    <dgm:pt modelId="{2C503AF3-ACD2-43BA-90E6-E9F81D2441F5}" type="pres">
      <dgm:prSet presAssocID="{60F7F7C8-F80B-425B-B014-23E5376CA524}" presName="textRect" presStyleLbl="revTx" presStyleIdx="0" presStyleCnt="3">
        <dgm:presLayoutVars>
          <dgm:chMax val="1"/>
          <dgm:chPref val="1"/>
        </dgm:presLayoutVars>
      </dgm:prSet>
      <dgm:spPr/>
    </dgm:pt>
    <dgm:pt modelId="{765EA6C0-BD38-4D2F-B744-2AE5BE43A599}" type="pres">
      <dgm:prSet presAssocID="{BCF5622C-9B45-4E92-9E41-018407B19AD6}" presName="sibTrans" presStyleCnt="0"/>
      <dgm:spPr/>
    </dgm:pt>
    <dgm:pt modelId="{CF68A2EA-AB98-4D78-A844-DACCF6A4F5D4}" type="pres">
      <dgm:prSet presAssocID="{EFED82AF-62BF-4600-9409-029DC9B77972}" presName="compNode" presStyleCnt="0"/>
      <dgm:spPr/>
    </dgm:pt>
    <dgm:pt modelId="{E75417B7-1D5E-4B37-AE97-180222712C99}" type="pres">
      <dgm:prSet presAssocID="{EFED82AF-62BF-4600-9409-029DC9B7797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EA972F0-2B8D-4645-95F8-F0AA51EA1FC8}" type="pres">
      <dgm:prSet presAssocID="{EFED82AF-62BF-4600-9409-029DC9B7797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B7E9C56E-F003-4C34-B913-AE6D21099185}" type="pres">
      <dgm:prSet presAssocID="{EFED82AF-62BF-4600-9409-029DC9B77972}" presName="spaceRect" presStyleCnt="0"/>
      <dgm:spPr/>
    </dgm:pt>
    <dgm:pt modelId="{F618B220-C259-4B47-8252-2C1B8396F8B0}" type="pres">
      <dgm:prSet presAssocID="{EFED82AF-62BF-4600-9409-029DC9B77972}" presName="textRect" presStyleLbl="revTx" presStyleIdx="1" presStyleCnt="3">
        <dgm:presLayoutVars>
          <dgm:chMax val="1"/>
          <dgm:chPref val="1"/>
        </dgm:presLayoutVars>
      </dgm:prSet>
      <dgm:spPr/>
    </dgm:pt>
    <dgm:pt modelId="{8E9664FA-F177-4794-99B3-82DC267811BF}" type="pres">
      <dgm:prSet presAssocID="{036BFDEA-9937-408A-99C9-E185C8F51B8F}" presName="sibTrans" presStyleCnt="0"/>
      <dgm:spPr/>
    </dgm:pt>
    <dgm:pt modelId="{1FFBEC74-03C5-45D0-9669-3F5C18414AE1}" type="pres">
      <dgm:prSet presAssocID="{5328BF6E-5DEE-4260-A819-C8B62058DE99}" presName="compNode" presStyleCnt="0"/>
      <dgm:spPr/>
    </dgm:pt>
    <dgm:pt modelId="{AC01189F-16BC-432C-B42D-EED0C69E0FAD}" type="pres">
      <dgm:prSet presAssocID="{5328BF6E-5DEE-4260-A819-C8B62058DE9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89A87D9-B587-447C-8C3C-B91EEB85D6A8}" type="pres">
      <dgm:prSet presAssocID="{5328BF6E-5DEE-4260-A819-C8B62058DE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5EA6B10-F146-481A-8A0F-23EB9B3E02E7}" type="pres">
      <dgm:prSet presAssocID="{5328BF6E-5DEE-4260-A819-C8B62058DE99}" presName="spaceRect" presStyleCnt="0"/>
      <dgm:spPr/>
    </dgm:pt>
    <dgm:pt modelId="{082B073D-B5AD-49C3-957E-D87608BC2F7C}" type="pres">
      <dgm:prSet presAssocID="{5328BF6E-5DEE-4260-A819-C8B62058DE9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069F40E-6B89-467B-92CC-A2821D4D4C50}" type="presOf" srcId="{5328BF6E-5DEE-4260-A819-C8B62058DE99}" destId="{082B073D-B5AD-49C3-957E-D87608BC2F7C}" srcOrd="0" destOrd="0" presId="urn:microsoft.com/office/officeart/2018/5/layout/IconLeafLabelList"/>
    <dgm:cxn modelId="{A29E0B28-A323-42D8-A38B-E848C9FB9372}" srcId="{AAA78CC5-4EEB-4914-A7F5-A8EBA8741756}" destId="{EFED82AF-62BF-4600-9409-029DC9B77972}" srcOrd="1" destOrd="0" parTransId="{7AF4FFC8-F495-4323-9AEE-4045F49252A5}" sibTransId="{036BFDEA-9937-408A-99C9-E185C8F51B8F}"/>
    <dgm:cxn modelId="{579F5431-53D9-40A4-AE0B-D6948AE55304}" srcId="{AAA78CC5-4EEB-4914-A7F5-A8EBA8741756}" destId="{60F7F7C8-F80B-425B-B014-23E5376CA524}" srcOrd="0" destOrd="0" parTransId="{1FCA6363-D48F-49E0-93E8-18A3049A4C7B}" sibTransId="{BCF5622C-9B45-4E92-9E41-018407B19AD6}"/>
    <dgm:cxn modelId="{04F4FBAB-C600-479A-A86B-D94F734A26E2}" srcId="{AAA78CC5-4EEB-4914-A7F5-A8EBA8741756}" destId="{5328BF6E-5DEE-4260-A819-C8B62058DE99}" srcOrd="2" destOrd="0" parTransId="{3D1126C8-7426-41A4-AA54-CBA33D91D9EF}" sibTransId="{07B55453-410E-4E56-897E-71574E935E21}"/>
    <dgm:cxn modelId="{1C2C26C9-6FF2-4DDF-9B57-5FD5A13D005F}" type="presOf" srcId="{AAA78CC5-4EEB-4914-A7F5-A8EBA8741756}" destId="{D81AEE74-BB91-490E-A5C2-A9112527E557}" srcOrd="0" destOrd="0" presId="urn:microsoft.com/office/officeart/2018/5/layout/IconLeafLabelList"/>
    <dgm:cxn modelId="{B6B1E1D2-29BE-40FC-810C-71B45AFD1BBE}" type="presOf" srcId="{60F7F7C8-F80B-425B-B014-23E5376CA524}" destId="{2C503AF3-ACD2-43BA-90E6-E9F81D2441F5}" srcOrd="0" destOrd="0" presId="urn:microsoft.com/office/officeart/2018/5/layout/IconLeafLabelList"/>
    <dgm:cxn modelId="{EA3DDEF4-29B0-4C2F-8B0A-917422A57C6E}" type="presOf" srcId="{EFED82AF-62BF-4600-9409-029DC9B77972}" destId="{F618B220-C259-4B47-8252-2C1B8396F8B0}" srcOrd="0" destOrd="0" presId="urn:microsoft.com/office/officeart/2018/5/layout/IconLeafLabelList"/>
    <dgm:cxn modelId="{F092E8E9-D7F6-44CA-888F-84633049F1F9}" type="presParOf" srcId="{D81AEE74-BB91-490E-A5C2-A9112527E557}" destId="{560F60AE-1CA7-4145-B681-51214E9C9745}" srcOrd="0" destOrd="0" presId="urn:microsoft.com/office/officeart/2018/5/layout/IconLeafLabelList"/>
    <dgm:cxn modelId="{130B5B06-F28D-4D47-9C7F-240652646A3F}" type="presParOf" srcId="{560F60AE-1CA7-4145-B681-51214E9C9745}" destId="{156F0AD4-1642-4A4A-90DB-581E9646AE03}" srcOrd="0" destOrd="0" presId="urn:microsoft.com/office/officeart/2018/5/layout/IconLeafLabelList"/>
    <dgm:cxn modelId="{399E3050-149B-46DC-A884-7A286646416E}" type="presParOf" srcId="{560F60AE-1CA7-4145-B681-51214E9C9745}" destId="{93E14FF1-41A1-40AD-8BCB-6F200B70E968}" srcOrd="1" destOrd="0" presId="urn:microsoft.com/office/officeart/2018/5/layout/IconLeafLabelList"/>
    <dgm:cxn modelId="{F750FAFA-F643-402C-9073-CABED12AC141}" type="presParOf" srcId="{560F60AE-1CA7-4145-B681-51214E9C9745}" destId="{7A9E9E2B-B2B6-461F-AD08-9CD5F3F7DE12}" srcOrd="2" destOrd="0" presId="urn:microsoft.com/office/officeart/2018/5/layout/IconLeafLabelList"/>
    <dgm:cxn modelId="{753D044D-0619-4DFA-8A1C-7A15D000C917}" type="presParOf" srcId="{560F60AE-1CA7-4145-B681-51214E9C9745}" destId="{2C503AF3-ACD2-43BA-90E6-E9F81D2441F5}" srcOrd="3" destOrd="0" presId="urn:microsoft.com/office/officeart/2018/5/layout/IconLeafLabelList"/>
    <dgm:cxn modelId="{34DB04BB-94EC-4E01-85D5-E3A709576525}" type="presParOf" srcId="{D81AEE74-BB91-490E-A5C2-A9112527E557}" destId="{765EA6C0-BD38-4D2F-B744-2AE5BE43A599}" srcOrd="1" destOrd="0" presId="urn:microsoft.com/office/officeart/2018/5/layout/IconLeafLabelList"/>
    <dgm:cxn modelId="{4D468DFA-787B-4DB1-9C4A-A2CC4A229FD6}" type="presParOf" srcId="{D81AEE74-BB91-490E-A5C2-A9112527E557}" destId="{CF68A2EA-AB98-4D78-A844-DACCF6A4F5D4}" srcOrd="2" destOrd="0" presId="urn:microsoft.com/office/officeart/2018/5/layout/IconLeafLabelList"/>
    <dgm:cxn modelId="{1D552634-4B52-4A5E-9CB8-FA89483B21C2}" type="presParOf" srcId="{CF68A2EA-AB98-4D78-A844-DACCF6A4F5D4}" destId="{E75417B7-1D5E-4B37-AE97-180222712C99}" srcOrd="0" destOrd="0" presId="urn:microsoft.com/office/officeart/2018/5/layout/IconLeafLabelList"/>
    <dgm:cxn modelId="{80FF6418-9632-4155-A51B-B43F43B2ECDE}" type="presParOf" srcId="{CF68A2EA-AB98-4D78-A844-DACCF6A4F5D4}" destId="{EEA972F0-2B8D-4645-95F8-F0AA51EA1FC8}" srcOrd="1" destOrd="0" presId="urn:microsoft.com/office/officeart/2018/5/layout/IconLeafLabelList"/>
    <dgm:cxn modelId="{3FB524B8-BDE8-4EFA-BF83-4A32BAA89C93}" type="presParOf" srcId="{CF68A2EA-AB98-4D78-A844-DACCF6A4F5D4}" destId="{B7E9C56E-F003-4C34-B913-AE6D21099185}" srcOrd="2" destOrd="0" presId="urn:microsoft.com/office/officeart/2018/5/layout/IconLeafLabelList"/>
    <dgm:cxn modelId="{7F1475CB-93F3-48C3-9281-A5247F0EFF9A}" type="presParOf" srcId="{CF68A2EA-AB98-4D78-A844-DACCF6A4F5D4}" destId="{F618B220-C259-4B47-8252-2C1B8396F8B0}" srcOrd="3" destOrd="0" presId="urn:microsoft.com/office/officeart/2018/5/layout/IconLeafLabelList"/>
    <dgm:cxn modelId="{C23E4BEE-F9BB-4BE8-8826-F99CB2148082}" type="presParOf" srcId="{D81AEE74-BB91-490E-A5C2-A9112527E557}" destId="{8E9664FA-F177-4794-99B3-82DC267811BF}" srcOrd="3" destOrd="0" presId="urn:microsoft.com/office/officeart/2018/5/layout/IconLeafLabelList"/>
    <dgm:cxn modelId="{4C496AED-2B47-4BFE-A5CE-7A75380ACBF5}" type="presParOf" srcId="{D81AEE74-BB91-490E-A5C2-A9112527E557}" destId="{1FFBEC74-03C5-45D0-9669-3F5C18414AE1}" srcOrd="4" destOrd="0" presId="urn:microsoft.com/office/officeart/2018/5/layout/IconLeafLabelList"/>
    <dgm:cxn modelId="{F43C17BF-84B8-45A8-A1E2-9699E8EB66B8}" type="presParOf" srcId="{1FFBEC74-03C5-45D0-9669-3F5C18414AE1}" destId="{AC01189F-16BC-432C-B42D-EED0C69E0FAD}" srcOrd="0" destOrd="0" presId="urn:microsoft.com/office/officeart/2018/5/layout/IconLeafLabelList"/>
    <dgm:cxn modelId="{3E80745A-7851-42BE-A23D-4BA5C5A48FB3}" type="presParOf" srcId="{1FFBEC74-03C5-45D0-9669-3F5C18414AE1}" destId="{489A87D9-B587-447C-8C3C-B91EEB85D6A8}" srcOrd="1" destOrd="0" presId="urn:microsoft.com/office/officeart/2018/5/layout/IconLeafLabelList"/>
    <dgm:cxn modelId="{F04094C3-990E-432E-AF98-B37C0C28C8AF}" type="presParOf" srcId="{1FFBEC74-03C5-45D0-9669-3F5C18414AE1}" destId="{05EA6B10-F146-481A-8A0F-23EB9B3E02E7}" srcOrd="2" destOrd="0" presId="urn:microsoft.com/office/officeart/2018/5/layout/IconLeafLabelList"/>
    <dgm:cxn modelId="{3EA4F48D-57E1-4BC6-AD74-EFCE562A1DEB}" type="presParOf" srcId="{1FFBEC74-03C5-45D0-9669-3F5C18414AE1}" destId="{082B073D-B5AD-49C3-957E-D87608BC2F7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61EE4E-2649-4877-992E-1AE38B1EB861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FB0D1BC-0894-4407-AE31-FE2F898F099A}">
      <dgm:prSet/>
      <dgm:spPr/>
      <dgm:t>
        <a:bodyPr/>
        <a:lstStyle/>
        <a:p>
          <a:r>
            <a:rPr lang="en-GB"/>
            <a:t>Show the process – make it comprehensible</a:t>
          </a:r>
          <a:endParaRPr lang="en-US"/>
        </a:p>
      </dgm:t>
    </dgm:pt>
    <dgm:pt modelId="{A5DB9275-2FB7-44E8-8BE0-4A969C0F9D3F}" type="parTrans" cxnId="{7EDD1467-5E69-4520-BAA6-47195C1BD3E8}">
      <dgm:prSet/>
      <dgm:spPr/>
      <dgm:t>
        <a:bodyPr/>
        <a:lstStyle/>
        <a:p>
          <a:endParaRPr lang="en-US"/>
        </a:p>
      </dgm:t>
    </dgm:pt>
    <dgm:pt modelId="{2F6EEBC0-5653-4660-9B8E-B586B5D1199C}" type="sibTrans" cxnId="{7EDD1467-5E69-4520-BAA6-47195C1BD3E8}">
      <dgm:prSet/>
      <dgm:spPr/>
      <dgm:t>
        <a:bodyPr/>
        <a:lstStyle/>
        <a:p>
          <a:endParaRPr lang="en-US"/>
        </a:p>
      </dgm:t>
    </dgm:pt>
    <dgm:pt modelId="{DADA8767-966F-48A9-99D0-217CE2670DFC}">
      <dgm:prSet/>
      <dgm:spPr/>
      <dgm:t>
        <a:bodyPr/>
        <a:lstStyle/>
        <a:p>
          <a:r>
            <a:rPr lang="en-GB"/>
            <a:t>Describe the quality, so users know how good it is</a:t>
          </a:r>
          <a:endParaRPr lang="en-US"/>
        </a:p>
      </dgm:t>
    </dgm:pt>
    <dgm:pt modelId="{3E87ACE5-1682-45ED-961E-4ECF30450C62}" type="parTrans" cxnId="{5365A532-2793-4348-8E5B-F347CD36736B}">
      <dgm:prSet/>
      <dgm:spPr/>
      <dgm:t>
        <a:bodyPr/>
        <a:lstStyle/>
        <a:p>
          <a:endParaRPr lang="en-US"/>
        </a:p>
      </dgm:t>
    </dgm:pt>
    <dgm:pt modelId="{7BA081E7-2B50-49B1-8450-B6D7DA944423}" type="sibTrans" cxnId="{5365A532-2793-4348-8E5B-F347CD36736B}">
      <dgm:prSet/>
      <dgm:spPr/>
      <dgm:t>
        <a:bodyPr/>
        <a:lstStyle/>
        <a:p>
          <a:endParaRPr lang="en-US"/>
        </a:p>
      </dgm:t>
    </dgm:pt>
    <dgm:pt modelId="{B904BE51-7E44-4236-B750-855AC395D7AB}">
      <dgm:prSet/>
      <dgm:spPr/>
      <dgm:t>
        <a:bodyPr/>
        <a:lstStyle/>
        <a:p>
          <a:r>
            <a:rPr lang="en-GB"/>
            <a:t>Tell them what they can and can’t do</a:t>
          </a:r>
          <a:endParaRPr lang="en-US"/>
        </a:p>
      </dgm:t>
    </dgm:pt>
    <dgm:pt modelId="{2D6F327D-3663-4611-86C6-F383756203A9}" type="parTrans" cxnId="{2B1F0E89-1557-4349-9718-2B224CFCBFD9}">
      <dgm:prSet/>
      <dgm:spPr/>
      <dgm:t>
        <a:bodyPr/>
        <a:lstStyle/>
        <a:p>
          <a:endParaRPr lang="en-US"/>
        </a:p>
      </dgm:t>
    </dgm:pt>
    <dgm:pt modelId="{EFDD9ECA-4D85-43F9-B44C-D8480E917666}" type="sibTrans" cxnId="{2B1F0E89-1557-4349-9718-2B224CFCBFD9}">
      <dgm:prSet/>
      <dgm:spPr/>
      <dgm:t>
        <a:bodyPr/>
        <a:lstStyle/>
        <a:p>
          <a:endParaRPr lang="en-US"/>
        </a:p>
      </dgm:t>
    </dgm:pt>
    <dgm:pt modelId="{69760BD1-1858-42AD-B70E-F6D90237A17B}">
      <dgm:prSet/>
      <dgm:spPr/>
      <dgm:t>
        <a:bodyPr/>
        <a:lstStyle/>
        <a:p>
          <a:r>
            <a:rPr lang="en-GB"/>
            <a:t>Finally – if there is something really important they need to know about quality and uncertainty, make it prominent and upfront!</a:t>
          </a:r>
          <a:endParaRPr lang="en-US"/>
        </a:p>
      </dgm:t>
    </dgm:pt>
    <dgm:pt modelId="{34FBBA76-772F-4CB8-8365-615C37120E28}" type="parTrans" cxnId="{DD169385-A33D-4C27-835F-3EB8180B1727}">
      <dgm:prSet/>
      <dgm:spPr/>
      <dgm:t>
        <a:bodyPr/>
        <a:lstStyle/>
        <a:p>
          <a:endParaRPr lang="en-US"/>
        </a:p>
      </dgm:t>
    </dgm:pt>
    <dgm:pt modelId="{BD94D4E2-56D8-4198-A293-FF02CE7B39BF}" type="sibTrans" cxnId="{DD169385-A33D-4C27-835F-3EB8180B1727}">
      <dgm:prSet/>
      <dgm:spPr/>
      <dgm:t>
        <a:bodyPr/>
        <a:lstStyle/>
        <a:p>
          <a:endParaRPr lang="en-US"/>
        </a:p>
      </dgm:t>
    </dgm:pt>
    <dgm:pt modelId="{97F1AB8B-37AB-4189-9979-0F829EE32208}" type="pres">
      <dgm:prSet presAssocID="{AB61EE4E-2649-4877-992E-1AE38B1EB861}" presName="vert0" presStyleCnt="0">
        <dgm:presLayoutVars>
          <dgm:dir/>
          <dgm:animOne val="branch"/>
          <dgm:animLvl val="lvl"/>
        </dgm:presLayoutVars>
      </dgm:prSet>
      <dgm:spPr/>
    </dgm:pt>
    <dgm:pt modelId="{C1E18252-1D9F-42E8-85F7-5B1FD842A17C}" type="pres">
      <dgm:prSet presAssocID="{6FB0D1BC-0894-4407-AE31-FE2F898F099A}" presName="thickLine" presStyleLbl="alignNode1" presStyleIdx="0" presStyleCnt="4"/>
      <dgm:spPr/>
    </dgm:pt>
    <dgm:pt modelId="{7C30750E-7E0F-4BA9-9611-848CFC2DEBE8}" type="pres">
      <dgm:prSet presAssocID="{6FB0D1BC-0894-4407-AE31-FE2F898F099A}" presName="horz1" presStyleCnt="0"/>
      <dgm:spPr/>
    </dgm:pt>
    <dgm:pt modelId="{CFFAC153-60E8-4748-99B9-123A12654276}" type="pres">
      <dgm:prSet presAssocID="{6FB0D1BC-0894-4407-AE31-FE2F898F099A}" presName="tx1" presStyleLbl="revTx" presStyleIdx="0" presStyleCnt="4"/>
      <dgm:spPr/>
    </dgm:pt>
    <dgm:pt modelId="{518D0DC9-7F7B-40A5-A2D2-0D5F6156872B}" type="pres">
      <dgm:prSet presAssocID="{6FB0D1BC-0894-4407-AE31-FE2F898F099A}" presName="vert1" presStyleCnt="0"/>
      <dgm:spPr/>
    </dgm:pt>
    <dgm:pt modelId="{263F7E9A-A01A-43B6-A10C-547CD44EB226}" type="pres">
      <dgm:prSet presAssocID="{DADA8767-966F-48A9-99D0-217CE2670DFC}" presName="thickLine" presStyleLbl="alignNode1" presStyleIdx="1" presStyleCnt="4"/>
      <dgm:spPr/>
    </dgm:pt>
    <dgm:pt modelId="{FC145765-2D1A-4D54-BE65-D3B46B19476C}" type="pres">
      <dgm:prSet presAssocID="{DADA8767-966F-48A9-99D0-217CE2670DFC}" presName="horz1" presStyleCnt="0"/>
      <dgm:spPr/>
    </dgm:pt>
    <dgm:pt modelId="{31E52F75-1818-49C7-A095-1015559FEDDD}" type="pres">
      <dgm:prSet presAssocID="{DADA8767-966F-48A9-99D0-217CE2670DFC}" presName="tx1" presStyleLbl="revTx" presStyleIdx="1" presStyleCnt="4"/>
      <dgm:spPr/>
    </dgm:pt>
    <dgm:pt modelId="{036972B9-291E-45A0-A90F-6F3035D4A59A}" type="pres">
      <dgm:prSet presAssocID="{DADA8767-966F-48A9-99D0-217CE2670DFC}" presName="vert1" presStyleCnt="0"/>
      <dgm:spPr/>
    </dgm:pt>
    <dgm:pt modelId="{39B7D087-AEB7-49EE-A4A7-6A418F88A96E}" type="pres">
      <dgm:prSet presAssocID="{B904BE51-7E44-4236-B750-855AC395D7AB}" presName="thickLine" presStyleLbl="alignNode1" presStyleIdx="2" presStyleCnt="4"/>
      <dgm:spPr/>
    </dgm:pt>
    <dgm:pt modelId="{5B95EBC3-3CF5-4DF1-8CA6-9E144F28B0E0}" type="pres">
      <dgm:prSet presAssocID="{B904BE51-7E44-4236-B750-855AC395D7AB}" presName="horz1" presStyleCnt="0"/>
      <dgm:spPr/>
    </dgm:pt>
    <dgm:pt modelId="{ECF7FB14-7363-4C23-827B-4A5E7D409F4E}" type="pres">
      <dgm:prSet presAssocID="{B904BE51-7E44-4236-B750-855AC395D7AB}" presName="tx1" presStyleLbl="revTx" presStyleIdx="2" presStyleCnt="4"/>
      <dgm:spPr/>
    </dgm:pt>
    <dgm:pt modelId="{EBBA04F8-99E7-49C2-95C6-2AC30B756F7E}" type="pres">
      <dgm:prSet presAssocID="{B904BE51-7E44-4236-B750-855AC395D7AB}" presName="vert1" presStyleCnt="0"/>
      <dgm:spPr/>
    </dgm:pt>
    <dgm:pt modelId="{A4911693-AD18-4AEB-B0DC-C6796A261D52}" type="pres">
      <dgm:prSet presAssocID="{69760BD1-1858-42AD-B70E-F6D90237A17B}" presName="thickLine" presStyleLbl="alignNode1" presStyleIdx="3" presStyleCnt="4"/>
      <dgm:spPr/>
    </dgm:pt>
    <dgm:pt modelId="{25ED94F2-FA47-44CE-A688-BBFBD79DF09F}" type="pres">
      <dgm:prSet presAssocID="{69760BD1-1858-42AD-B70E-F6D90237A17B}" presName="horz1" presStyleCnt="0"/>
      <dgm:spPr/>
    </dgm:pt>
    <dgm:pt modelId="{04530476-F8D7-4B6B-B409-4D3E1B1403FE}" type="pres">
      <dgm:prSet presAssocID="{69760BD1-1858-42AD-B70E-F6D90237A17B}" presName="tx1" presStyleLbl="revTx" presStyleIdx="3" presStyleCnt="4"/>
      <dgm:spPr/>
    </dgm:pt>
    <dgm:pt modelId="{411BF8D1-5C43-4308-8356-6FBDD3137C01}" type="pres">
      <dgm:prSet presAssocID="{69760BD1-1858-42AD-B70E-F6D90237A17B}" presName="vert1" presStyleCnt="0"/>
      <dgm:spPr/>
    </dgm:pt>
  </dgm:ptLst>
  <dgm:cxnLst>
    <dgm:cxn modelId="{E3D15429-879E-4C2E-A2FE-8CD8E6471D28}" type="presOf" srcId="{AB61EE4E-2649-4877-992E-1AE38B1EB861}" destId="{97F1AB8B-37AB-4189-9979-0F829EE32208}" srcOrd="0" destOrd="0" presId="urn:microsoft.com/office/officeart/2008/layout/LinedList"/>
    <dgm:cxn modelId="{5365A532-2793-4348-8E5B-F347CD36736B}" srcId="{AB61EE4E-2649-4877-992E-1AE38B1EB861}" destId="{DADA8767-966F-48A9-99D0-217CE2670DFC}" srcOrd="1" destOrd="0" parTransId="{3E87ACE5-1682-45ED-961E-4ECF30450C62}" sibTransId="{7BA081E7-2B50-49B1-8450-B6D7DA944423}"/>
    <dgm:cxn modelId="{4FB3473C-2193-47E7-9B3A-2CDE01FC5879}" type="presOf" srcId="{DADA8767-966F-48A9-99D0-217CE2670DFC}" destId="{31E52F75-1818-49C7-A095-1015559FEDDD}" srcOrd="0" destOrd="0" presId="urn:microsoft.com/office/officeart/2008/layout/LinedList"/>
    <dgm:cxn modelId="{7EDD1467-5E69-4520-BAA6-47195C1BD3E8}" srcId="{AB61EE4E-2649-4877-992E-1AE38B1EB861}" destId="{6FB0D1BC-0894-4407-AE31-FE2F898F099A}" srcOrd="0" destOrd="0" parTransId="{A5DB9275-2FB7-44E8-8BE0-4A969C0F9D3F}" sibTransId="{2F6EEBC0-5653-4660-9B8E-B586B5D1199C}"/>
    <dgm:cxn modelId="{DD169385-A33D-4C27-835F-3EB8180B1727}" srcId="{AB61EE4E-2649-4877-992E-1AE38B1EB861}" destId="{69760BD1-1858-42AD-B70E-F6D90237A17B}" srcOrd="3" destOrd="0" parTransId="{34FBBA76-772F-4CB8-8365-615C37120E28}" sibTransId="{BD94D4E2-56D8-4198-A293-FF02CE7B39BF}"/>
    <dgm:cxn modelId="{2B1F0E89-1557-4349-9718-2B224CFCBFD9}" srcId="{AB61EE4E-2649-4877-992E-1AE38B1EB861}" destId="{B904BE51-7E44-4236-B750-855AC395D7AB}" srcOrd="2" destOrd="0" parTransId="{2D6F327D-3663-4611-86C6-F383756203A9}" sibTransId="{EFDD9ECA-4D85-43F9-B44C-D8480E917666}"/>
    <dgm:cxn modelId="{382B9E8C-91B9-4EB7-A00A-1BE5A8349244}" type="presOf" srcId="{B904BE51-7E44-4236-B750-855AC395D7AB}" destId="{ECF7FB14-7363-4C23-827B-4A5E7D409F4E}" srcOrd="0" destOrd="0" presId="urn:microsoft.com/office/officeart/2008/layout/LinedList"/>
    <dgm:cxn modelId="{64FDFB99-364F-4125-9E10-ADD801FA36F5}" type="presOf" srcId="{69760BD1-1858-42AD-B70E-F6D90237A17B}" destId="{04530476-F8D7-4B6B-B409-4D3E1B1403FE}" srcOrd="0" destOrd="0" presId="urn:microsoft.com/office/officeart/2008/layout/LinedList"/>
    <dgm:cxn modelId="{8B0C6FC2-5FF3-4793-BF07-AFC15F645373}" type="presOf" srcId="{6FB0D1BC-0894-4407-AE31-FE2F898F099A}" destId="{CFFAC153-60E8-4748-99B9-123A12654276}" srcOrd="0" destOrd="0" presId="urn:microsoft.com/office/officeart/2008/layout/LinedList"/>
    <dgm:cxn modelId="{436EAFFF-124D-4C8D-8E14-3A6548F0BCF3}" type="presParOf" srcId="{97F1AB8B-37AB-4189-9979-0F829EE32208}" destId="{C1E18252-1D9F-42E8-85F7-5B1FD842A17C}" srcOrd="0" destOrd="0" presId="urn:microsoft.com/office/officeart/2008/layout/LinedList"/>
    <dgm:cxn modelId="{80E884B5-7580-40FC-BB4F-C4F8AC1682CA}" type="presParOf" srcId="{97F1AB8B-37AB-4189-9979-0F829EE32208}" destId="{7C30750E-7E0F-4BA9-9611-848CFC2DEBE8}" srcOrd="1" destOrd="0" presId="urn:microsoft.com/office/officeart/2008/layout/LinedList"/>
    <dgm:cxn modelId="{38893BAC-B6AB-4486-A206-D55E1EE0C076}" type="presParOf" srcId="{7C30750E-7E0F-4BA9-9611-848CFC2DEBE8}" destId="{CFFAC153-60E8-4748-99B9-123A12654276}" srcOrd="0" destOrd="0" presId="urn:microsoft.com/office/officeart/2008/layout/LinedList"/>
    <dgm:cxn modelId="{4FBBCE93-E61B-4580-AC4D-FD03E147B9B1}" type="presParOf" srcId="{7C30750E-7E0F-4BA9-9611-848CFC2DEBE8}" destId="{518D0DC9-7F7B-40A5-A2D2-0D5F6156872B}" srcOrd="1" destOrd="0" presId="urn:microsoft.com/office/officeart/2008/layout/LinedList"/>
    <dgm:cxn modelId="{31CFC727-A03C-4719-9813-15B38F610EE7}" type="presParOf" srcId="{97F1AB8B-37AB-4189-9979-0F829EE32208}" destId="{263F7E9A-A01A-43B6-A10C-547CD44EB226}" srcOrd="2" destOrd="0" presId="urn:microsoft.com/office/officeart/2008/layout/LinedList"/>
    <dgm:cxn modelId="{6EA6B2E3-F20A-41BC-B89F-2F9210F3E113}" type="presParOf" srcId="{97F1AB8B-37AB-4189-9979-0F829EE32208}" destId="{FC145765-2D1A-4D54-BE65-D3B46B19476C}" srcOrd="3" destOrd="0" presId="urn:microsoft.com/office/officeart/2008/layout/LinedList"/>
    <dgm:cxn modelId="{B4179FE3-D9F7-412B-8C79-C9167C6E5F72}" type="presParOf" srcId="{FC145765-2D1A-4D54-BE65-D3B46B19476C}" destId="{31E52F75-1818-49C7-A095-1015559FEDDD}" srcOrd="0" destOrd="0" presId="urn:microsoft.com/office/officeart/2008/layout/LinedList"/>
    <dgm:cxn modelId="{FD72FB9B-F829-41B6-BD5F-A0D67416F177}" type="presParOf" srcId="{FC145765-2D1A-4D54-BE65-D3B46B19476C}" destId="{036972B9-291E-45A0-A90F-6F3035D4A59A}" srcOrd="1" destOrd="0" presId="urn:microsoft.com/office/officeart/2008/layout/LinedList"/>
    <dgm:cxn modelId="{D2AE8A8C-4F78-47DD-A7A8-23B30C77E6E6}" type="presParOf" srcId="{97F1AB8B-37AB-4189-9979-0F829EE32208}" destId="{39B7D087-AEB7-49EE-A4A7-6A418F88A96E}" srcOrd="4" destOrd="0" presId="urn:microsoft.com/office/officeart/2008/layout/LinedList"/>
    <dgm:cxn modelId="{D7E97FD3-4EB0-4B67-8A5B-50913DF2DE6D}" type="presParOf" srcId="{97F1AB8B-37AB-4189-9979-0F829EE32208}" destId="{5B95EBC3-3CF5-4DF1-8CA6-9E144F28B0E0}" srcOrd="5" destOrd="0" presId="urn:microsoft.com/office/officeart/2008/layout/LinedList"/>
    <dgm:cxn modelId="{3A35B4FB-A7CD-4FAD-ABEB-2DE1A8E70A40}" type="presParOf" srcId="{5B95EBC3-3CF5-4DF1-8CA6-9E144F28B0E0}" destId="{ECF7FB14-7363-4C23-827B-4A5E7D409F4E}" srcOrd="0" destOrd="0" presId="urn:microsoft.com/office/officeart/2008/layout/LinedList"/>
    <dgm:cxn modelId="{C2773539-A26C-46A1-9BE2-DC53391C6552}" type="presParOf" srcId="{5B95EBC3-3CF5-4DF1-8CA6-9E144F28B0E0}" destId="{EBBA04F8-99E7-49C2-95C6-2AC30B756F7E}" srcOrd="1" destOrd="0" presId="urn:microsoft.com/office/officeart/2008/layout/LinedList"/>
    <dgm:cxn modelId="{8C783B02-8AF4-4FA9-BA80-69A5CD41D5C5}" type="presParOf" srcId="{97F1AB8B-37AB-4189-9979-0F829EE32208}" destId="{A4911693-AD18-4AEB-B0DC-C6796A261D52}" srcOrd="6" destOrd="0" presId="urn:microsoft.com/office/officeart/2008/layout/LinedList"/>
    <dgm:cxn modelId="{2A568267-3221-4684-95AC-4C203F568481}" type="presParOf" srcId="{97F1AB8B-37AB-4189-9979-0F829EE32208}" destId="{25ED94F2-FA47-44CE-A688-BBFBD79DF09F}" srcOrd="7" destOrd="0" presId="urn:microsoft.com/office/officeart/2008/layout/LinedList"/>
    <dgm:cxn modelId="{74E8DAA5-A57D-4499-AD17-CF1E19C15B1F}" type="presParOf" srcId="{25ED94F2-FA47-44CE-A688-BBFBD79DF09F}" destId="{04530476-F8D7-4B6B-B409-4D3E1B1403FE}" srcOrd="0" destOrd="0" presId="urn:microsoft.com/office/officeart/2008/layout/LinedList"/>
    <dgm:cxn modelId="{078D08EC-8334-4774-B1C1-AF4094AEE222}" type="presParOf" srcId="{25ED94F2-FA47-44CE-A688-BBFBD79DF09F}" destId="{411BF8D1-5C43-4308-8356-6FBDD3137C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65F928-CF34-488B-8403-F349B8690DC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F2208-37AD-4898-BA36-6374931E5B82}">
      <dgm:prSet phldrT="[Text]" custT="1"/>
      <dgm:spPr/>
      <dgm:t>
        <a:bodyPr/>
        <a:lstStyle/>
        <a:p>
          <a:r>
            <a:rPr lang="en-US" sz="2400" b="1" dirty="0"/>
            <a:t>Scottish people</a:t>
          </a:r>
        </a:p>
      </dgm:t>
    </dgm:pt>
    <dgm:pt modelId="{1CEAFB3B-91BF-4D04-BE1A-1541DD3311C2}" type="parTrans" cxnId="{91465D13-69CA-4FA8-9FBB-95ECC9A91086}">
      <dgm:prSet/>
      <dgm:spPr/>
      <dgm:t>
        <a:bodyPr/>
        <a:lstStyle/>
        <a:p>
          <a:endParaRPr lang="en-US"/>
        </a:p>
      </dgm:t>
    </dgm:pt>
    <dgm:pt modelId="{A5A61DD7-8794-4497-A805-5A412E929696}" type="sibTrans" cxnId="{91465D13-69CA-4FA8-9FBB-95ECC9A91086}">
      <dgm:prSet/>
      <dgm:spPr/>
      <dgm:t>
        <a:bodyPr/>
        <a:lstStyle/>
        <a:p>
          <a:endParaRPr lang="en-US" sz="2800"/>
        </a:p>
      </dgm:t>
    </dgm:pt>
    <dgm:pt modelId="{BDACC37F-8FB1-4335-A658-FE7A6CFED96F}">
      <dgm:prSet phldrT="[Text]" custT="1"/>
      <dgm:spPr/>
      <dgm:t>
        <a:bodyPr/>
        <a:lstStyle/>
        <a:p>
          <a:r>
            <a:rPr lang="en-US" sz="2400" dirty="0"/>
            <a:t>Interviewers</a:t>
          </a:r>
        </a:p>
      </dgm:t>
    </dgm:pt>
    <dgm:pt modelId="{ACDF5E97-A36A-484A-B939-FCF048A428CE}" type="parTrans" cxnId="{ACC5FA3E-B112-47E5-A488-6FEC5DFAAE67}">
      <dgm:prSet/>
      <dgm:spPr/>
      <dgm:t>
        <a:bodyPr/>
        <a:lstStyle/>
        <a:p>
          <a:endParaRPr lang="en-US"/>
        </a:p>
      </dgm:t>
    </dgm:pt>
    <dgm:pt modelId="{1D8BC49F-9A72-4320-B45A-893971D701C5}" type="sibTrans" cxnId="{ACC5FA3E-B112-47E5-A488-6FEC5DFAAE67}">
      <dgm:prSet/>
      <dgm:spPr/>
      <dgm:t>
        <a:bodyPr/>
        <a:lstStyle/>
        <a:p>
          <a:endParaRPr lang="en-US" sz="2800"/>
        </a:p>
      </dgm:t>
    </dgm:pt>
    <dgm:pt modelId="{F1557BE2-BC19-4EEF-86FD-A54379EFB037}">
      <dgm:prSet phldrT="[Text]" custT="1"/>
      <dgm:spPr/>
      <dgm:t>
        <a:bodyPr/>
        <a:lstStyle/>
        <a:p>
          <a:r>
            <a:rPr lang="en-US" sz="2400" dirty="0"/>
            <a:t>Surveyors</a:t>
          </a:r>
        </a:p>
      </dgm:t>
    </dgm:pt>
    <dgm:pt modelId="{27269921-3E06-40E3-BE79-6F396EF41CDA}" type="parTrans" cxnId="{DBF1EFF0-1627-43B7-8A42-36A3F5927ABA}">
      <dgm:prSet/>
      <dgm:spPr/>
      <dgm:t>
        <a:bodyPr/>
        <a:lstStyle/>
        <a:p>
          <a:endParaRPr lang="en-US"/>
        </a:p>
      </dgm:t>
    </dgm:pt>
    <dgm:pt modelId="{202CFE07-24AD-447D-8DD7-3866159FDB59}" type="sibTrans" cxnId="{DBF1EFF0-1627-43B7-8A42-36A3F5927ABA}">
      <dgm:prSet/>
      <dgm:spPr/>
      <dgm:t>
        <a:bodyPr/>
        <a:lstStyle/>
        <a:p>
          <a:endParaRPr lang="en-US" sz="2800"/>
        </a:p>
      </dgm:t>
    </dgm:pt>
    <dgm:pt modelId="{DDADA3B9-EDC0-40F7-8BED-2C01A4C66C93}">
      <dgm:prSet phldrT="[Text]" custT="1"/>
      <dgm:spPr/>
      <dgm:t>
        <a:bodyPr/>
        <a:lstStyle/>
        <a:p>
          <a:r>
            <a:rPr lang="en-US" sz="2400" dirty="0"/>
            <a:t>Scottish Government</a:t>
          </a:r>
        </a:p>
      </dgm:t>
    </dgm:pt>
    <dgm:pt modelId="{A50E6F3A-D89D-4ABD-88EA-568FA34E94DA}" type="parTrans" cxnId="{F0305248-443C-428E-96FE-62B1DC82502E}">
      <dgm:prSet/>
      <dgm:spPr/>
      <dgm:t>
        <a:bodyPr/>
        <a:lstStyle/>
        <a:p>
          <a:endParaRPr lang="en-US"/>
        </a:p>
      </dgm:t>
    </dgm:pt>
    <dgm:pt modelId="{3F44E19C-D597-4903-A82D-B09D00C08966}" type="sibTrans" cxnId="{F0305248-443C-428E-96FE-62B1DC82502E}">
      <dgm:prSet/>
      <dgm:spPr/>
      <dgm:t>
        <a:bodyPr/>
        <a:lstStyle/>
        <a:p>
          <a:endParaRPr lang="en-US" sz="2800"/>
        </a:p>
      </dgm:t>
    </dgm:pt>
    <dgm:pt modelId="{96BD35D0-C4D0-4ADD-A512-49367A74A117}">
      <dgm:prSet phldrT="[Text]" custT="1"/>
      <dgm:spPr/>
      <dgm:t>
        <a:bodyPr/>
        <a:lstStyle/>
        <a:p>
          <a:r>
            <a:rPr lang="en-US" sz="2400" dirty="0"/>
            <a:t>Politicians</a:t>
          </a:r>
        </a:p>
      </dgm:t>
    </dgm:pt>
    <dgm:pt modelId="{752E2BD7-40B7-49AB-8520-80CEBAB79338}" type="parTrans" cxnId="{0698E8BD-E675-4A85-9293-2C5F2C05DA2D}">
      <dgm:prSet/>
      <dgm:spPr/>
      <dgm:t>
        <a:bodyPr/>
        <a:lstStyle/>
        <a:p>
          <a:endParaRPr lang="en-US"/>
        </a:p>
      </dgm:t>
    </dgm:pt>
    <dgm:pt modelId="{BAC11761-D5B2-45F8-924D-B3B6080B7B7A}" type="sibTrans" cxnId="{0698E8BD-E675-4A85-9293-2C5F2C05DA2D}">
      <dgm:prSet/>
      <dgm:spPr/>
      <dgm:t>
        <a:bodyPr/>
        <a:lstStyle/>
        <a:p>
          <a:endParaRPr lang="en-US" sz="2800"/>
        </a:p>
      </dgm:t>
    </dgm:pt>
    <dgm:pt modelId="{02F23705-A93E-4946-8914-441EF01E9C6E}">
      <dgm:prSet phldrT="[Text]" custT="1"/>
      <dgm:spPr/>
      <dgm:t>
        <a:bodyPr/>
        <a:lstStyle/>
        <a:p>
          <a:r>
            <a:rPr lang="en-US" sz="2400" dirty="0"/>
            <a:t>Ipsos Mori</a:t>
          </a:r>
        </a:p>
      </dgm:t>
    </dgm:pt>
    <dgm:pt modelId="{5D3B0B7B-88F9-4334-AEFD-F04A94D31137}" type="parTrans" cxnId="{EE134D35-D141-40CE-86B1-B24EB14AC0EE}">
      <dgm:prSet/>
      <dgm:spPr/>
      <dgm:t>
        <a:bodyPr/>
        <a:lstStyle/>
        <a:p>
          <a:endParaRPr lang="en-US"/>
        </a:p>
      </dgm:t>
    </dgm:pt>
    <dgm:pt modelId="{989CDC74-FF1D-4F30-BCC3-0EAA48B57538}" type="sibTrans" cxnId="{EE134D35-D141-40CE-86B1-B24EB14AC0EE}">
      <dgm:prSet/>
      <dgm:spPr/>
      <dgm:t>
        <a:bodyPr/>
        <a:lstStyle/>
        <a:p>
          <a:endParaRPr lang="en-US" sz="2800"/>
        </a:p>
      </dgm:t>
    </dgm:pt>
    <dgm:pt modelId="{DC1CC032-E3F6-46E1-9206-5D0793A77687}">
      <dgm:prSet phldrT="[Text]" custT="1"/>
      <dgm:spPr/>
      <dgm:t>
        <a:bodyPr/>
        <a:lstStyle/>
        <a:p>
          <a:r>
            <a:rPr lang="en-US" sz="2400" dirty="0"/>
            <a:t>Academics, </a:t>
          </a:r>
        </a:p>
        <a:p>
          <a:r>
            <a:rPr lang="en-US" sz="2400" dirty="0"/>
            <a:t>charities, local authorities</a:t>
          </a:r>
        </a:p>
      </dgm:t>
    </dgm:pt>
    <dgm:pt modelId="{06CB73E4-CDF1-48FF-99FF-0E44D1921F50}" type="parTrans" cxnId="{5979E787-645A-4AB8-A8B5-85A96833080D}">
      <dgm:prSet/>
      <dgm:spPr/>
      <dgm:t>
        <a:bodyPr/>
        <a:lstStyle/>
        <a:p>
          <a:endParaRPr lang="en-US"/>
        </a:p>
      </dgm:t>
    </dgm:pt>
    <dgm:pt modelId="{F48F735C-895C-4E01-8133-A21B05BFE547}" type="sibTrans" cxnId="{5979E787-645A-4AB8-A8B5-85A96833080D}">
      <dgm:prSet/>
      <dgm:spPr/>
      <dgm:t>
        <a:bodyPr/>
        <a:lstStyle/>
        <a:p>
          <a:endParaRPr lang="en-US" sz="2800"/>
        </a:p>
      </dgm:t>
    </dgm:pt>
    <dgm:pt modelId="{CB5B04B9-B0FF-4244-ABA4-E5AF432A4034}" type="pres">
      <dgm:prSet presAssocID="{1B65F928-CF34-488B-8403-F349B8690DC3}" presName="cycle" presStyleCnt="0">
        <dgm:presLayoutVars>
          <dgm:dir/>
          <dgm:resizeHandles val="exact"/>
        </dgm:presLayoutVars>
      </dgm:prSet>
      <dgm:spPr/>
    </dgm:pt>
    <dgm:pt modelId="{424FF3B9-A53C-4091-8DC5-DDB4269C3334}" type="pres">
      <dgm:prSet presAssocID="{585F2208-37AD-4898-BA36-6374931E5B82}" presName="dummy" presStyleCnt="0"/>
      <dgm:spPr/>
    </dgm:pt>
    <dgm:pt modelId="{E89FFD97-E01F-4B82-8D14-6D8C01743C9F}" type="pres">
      <dgm:prSet presAssocID="{585F2208-37AD-4898-BA36-6374931E5B82}" presName="node" presStyleLbl="revTx" presStyleIdx="0" presStyleCnt="7">
        <dgm:presLayoutVars>
          <dgm:bulletEnabled val="1"/>
        </dgm:presLayoutVars>
      </dgm:prSet>
      <dgm:spPr/>
    </dgm:pt>
    <dgm:pt modelId="{7E92AC4E-8B0D-4943-A422-7239BA28493B}" type="pres">
      <dgm:prSet presAssocID="{A5A61DD7-8794-4497-A805-5A412E929696}" presName="sibTrans" presStyleLbl="node1" presStyleIdx="0" presStyleCnt="7"/>
      <dgm:spPr/>
    </dgm:pt>
    <dgm:pt modelId="{BFC14658-3CE8-4E4F-A641-6A364277B259}" type="pres">
      <dgm:prSet presAssocID="{BDACC37F-8FB1-4335-A658-FE7A6CFED96F}" presName="dummy" presStyleCnt="0"/>
      <dgm:spPr/>
    </dgm:pt>
    <dgm:pt modelId="{F0A6263C-3A48-4A89-A234-69D23C155D63}" type="pres">
      <dgm:prSet presAssocID="{BDACC37F-8FB1-4335-A658-FE7A6CFED96F}" presName="node" presStyleLbl="revTx" presStyleIdx="1" presStyleCnt="7" custScaleX="377981">
        <dgm:presLayoutVars>
          <dgm:bulletEnabled val="1"/>
        </dgm:presLayoutVars>
      </dgm:prSet>
      <dgm:spPr/>
    </dgm:pt>
    <dgm:pt modelId="{C0A04655-300F-406A-8D63-D3683FF50352}" type="pres">
      <dgm:prSet presAssocID="{1D8BC49F-9A72-4320-B45A-893971D701C5}" presName="sibTrans" presStyleLbl="node1" presStyleIdx="1" presStyleCnt="7"/>
      <dgm:spPr/>
    </dgm:pt>
    <dgm:pt modelId="{F08F8421-54E3-4973-9F33-6F4A31DCD632}" type="pres">
      <dgm:prSet presAssocID="{F1557BE2-BC19-4EEF-86FD-A54379EFB037}" presName="dummy" presStyleCnt="0"/>
      <dgm:spPr/>
    </dgm:pt>
    <dgm:pt modelId="{402E288A-5415-411C-B3BC-6E450F896DF6}" type="pres">
      <dgm:prSet presAssocID="{F1557BE2-BC19-4EEF-86FD-A54379EFB037}" presName="node" presStyleLbl="revTx" presStyleIdx="2" presStyleCnt="7" custScaleX="224523">
        <dgm:presLayoutVars>
          <dgm:bulletEnabled val="1"/>
        </dgm:presLayoutVars>
      </dgm:prSet>
      <dgm:spPr/>
    </dgm:pt>
    <dgm:pt modelId="{E9CF6DD4-44BE-46C8-ABBC-2A9FDE2E4DDE}" type="pres">
      <dgm:prSet presAssocID="{202CFE07-24AD-447D-8DD7-3866159FDB59}" presName="sibTrans" presStyleLbl="node1" presStyleIdx="2" presStyleCnt="7"/>
      <dgm:spPr/>
    </dgm:pt>
    <dgm:pt modelId="{EAD29D1A-0744-4100-A0E0-9633FDDCCBA6}" type="pres">
      <dgm:prSet presAssocID="{02F23705-A93E-4946-8914-441EF01E9C6E}" presName="dummy" presStyleCnt="0"/>
      <dgm:spPr/>
    </dgm:pt>
    <dgm:pt modelId="{073B65A2-8891-4382-A783-2B453F4A6B06}" type="pres">
      <dgm:prSet presAssocID="{02F23705-A93E-4946-8914-441EF01E9C6E}" presName="node" presStyleLbl="revTx" presStyleIdx="3" presStyleCnt="7">
        <dgm:presLayoutVars>
          <dgm:bulletEnabled val="1"/>
        </dgm:presLayoutVars>
      </dgm:prSet>
      <dgm:spPr/>
    </dgm:pt>
    <dgm:pt modelId="{03C852CE-25B1-490B-A7E1-2A32D03106C9}" type="pres">
      <dgm:prSet presAssocID="{989CDC74-FF1D-4F30-BCC3-0EAA48B57538}" presName="sibTrans" presStyleLbl="node1" presStyleIdx="3" presStyleCnt="7"/>
      <dgm:spPr/>
    </dgm:pt>
    <dgm:pt modelId="{436F62FA-0D4C-4375-A736-C5D6C798BDA7}" type="pres">
      <dgm:prSet presAssocID="{DDADA3B9-EDC0-40F7-8BED-2C01A4C66C93}" presName="dummy" presStyleCnt="0"/>
      <dgm:spPr/>
    </dgm:pt>
    <dgm:pt modelId="{8D395201-28B2-47AF-B4E5-C012105A1291}" type="pres">
      <dgm:prSet presAssocID="{DDADA3B9-EDC0-40F7-8BED-2C01A4C66C93}" presName="node" presStyleLbl="revTx" presStyleIdx="4" presStyleCnt="7" custScaleX="200712">
        <dgm:presLayoutVars>
          <dgm:bulletEnabled val="1"/>
        </dgm:presLayoutVars>
      </dgm:prSet>
      <dgm:spPr/>
    </dgm:pt>
    <dgm:pt modelId="{DC63A9FD-1474-4E2E-BA87-077621009CFE}" type="pres">
      <dgm:prSet presAssocID="{3F44E19C-D597-4903-A82D-B09D00C08966}" presName="sibTrans" presStyleLbl="node1" presStyleIdx="4" presStyleCnt="7"/>
      <dgm:spPr/>
    </dgm:pt>
    <dgm:pt modelId="{5F550C1D-71C8-406D-BFCA-8CB6D29B4BBB}" type="pres">
      <dgm:prSet presAssocID="{96BD35D0-C4D0-4ADD-A512-49367A74A117}" presName="dummy" presStyleCnt="0"/>
      <dgm:spPr/>
    </dgm:pt>
    <dgm:pt modelId="{B8972313-4678-4C0D-B8EC-0B0E9D034E25}" type="pres">
      <dgm:prSet presAssocID="{96BD35D0-C4D0-4ADD-A512-49367A74A117}" presName="node" presStyleLbl="revTx" presStyleIdx="5" presStyleCnt="7" custScaleX="263014">
        <dgm:presLayoutVars>
          <dgm:bulletEnabled val="1"/>
        </dgm:presLayoutVars>
      </dgm:prSet>
      <dgm:spPr/>
    </dgm:pt>
    <dgm:pt modelId="{BD1BFAD7-8ACD-4D5B-B45D-4B4502052DCC}" type="pres">
      <dgm:prSet presAssocID="{BAC11761-D5B2-45F8-924D-B3B6080B7B7A}" presName="sibTrans" presStyleLbl="node1" presStyleIdx="5" presStyleCnt="7"/>
      <dgm:spPr/>
    </dgm:pt>
    <dgm:pt modelId="{25E2AC4C-1D53-47F1-A912-0D497F966E3C}" type="pres">
      <dgm:prSet presAssocID="{DC1CC032-E3F6-46E1-9206-5D0793A77687}" presName="dummy" presStyleCnt="0"/>
      <dgm:spPr/>
    </dgm:pt>
    <dgm:pt modelId="{626D93E5-A5DA-4DC1-A4C8-12437F564C5C}" type="pres">
      <dgm:prSet presAssocID="{DC1CC032-E3F6-46E1-9206-5D0793A77687}" presName="node" presStyleLbl="revTx" presStyleIdx="6" presStyleCnt="7" custScaleX="258484">
        <dgm:presLayoutVars>
          <dgm:bulletEnabled val="1"/>
        </dgm:presLayoutVars>
      </dgm:prSet>
      <dgm:spPr/>
    </dgm:pt>
    <dgm:pt modelId="{5E8021F1-C02E-426E-B76E-530240014F9C}" type="pres">
      <dgm:prSet presAssocID="{F48F735C-895C-4E01-8133-A21B05BFE547}" presName="sibTrans" presStyleLbl="node1" presStyleIdx="6" presStyleCnt="7"/>
      <dgm:spPr/>
    </dgm:pt>
  </dgm:ptLst>
  <dgm:cxnLst>
    <dgm:cxn modelId="{301F3004-6DAF-4EDB-9C78-063B651888EB}" type="presOf" srcId="{F1557BE2-BC19-4EEF-86FD-A54379EFB037}" destId="{402E288A-5415-411C-B3BC-6E450F896DF6}" srcOrd="0" destOrd="0" presId="urn:microsoft.com/office/officeart/2005/8/layout/cycle1"/>
    <dgm:cxn modelId="{91465D13-69CA-4FA8-9FBB-95ECC9A91086}" srcId="{1B65F928-CF34-488B-8403-F349B8690DC3}" destId="{585F2208-37AD-4898-BA36-6374931E5B82}" srcOrd="0" destOrd="0" parTransId="{1CEAFB3B-91BF-4D04-BE1A-1541DD3311C2}" sibTransId="{A5A61DD7-8794-4497-A805-5A412E929696}"/>
    <dgm:cxn modelId="{D113AC14-3CA3-4AFE-A16C-26A7A4C1DCAD}" type="presOf" srcId="{202CFE07-24AD-447D-8DD7-3866159FDB59}" destId="{E9CF6DD4-44BE-46C8-ABBC-2A9FDE2E4DDE}" srcOrd="0" destOrd="0" presId="urn:microsoft.com/office/officeart/2005/8/layout/cycle1"/>
    <dgm:cxn modelId="{BB77E717-3537-44E6-BCCE-B0E6442883DC}" type="presOf" srcId="{A5A61DD7-8794-4497-A805-5A412E929696}" destId="{7E92AC4E-8B0D-4943-A422-7239BA28493B}" srcOrd="0" destOrd="0" presId="urn:microsoft.com/office/officeart/2005/8/layout/cycle1"/>
    <dgm:cxn modelId="{1D081618-45CA-4555-8BC6-CFE979172FA7}" type="presOf" srcId="{96BD35D0-C4D0-4ADD-A512-49367A74A117}" destId="{B8972313-4678-4C0D-B8EC-0B0E9D034E25}" srcOrd="0" destOrd="0" presId="urn:microsoft.com/office/officeart/2005/8/layout/cycle1"/>
    <dgm:cxn modelId="{EE134D35-D141-40CE-86B1-B24EB14AC0EE}" srcId="{1B65F928-CF34-488B-8403-F349B8690DC3}" destId="{02F23705-A93E-4946-8914-441EF01E9C6E}" srcOrd="3" destOrd="0" parTransId="{5D3B0B7B-88F9-4334-AEFD-F04A94D31137}" sibTransId="{989CDC74-FF1D-4F30-BCC3-0EAA48B57538}"/>
    <dgm:cxn modelId="{ACC5FA3E-B112-47E5-A488-6FEC5DFAAE67}" srcId="{1B65F928-CF34-488B-8403-F349B8690DC3}" destId="{BDACC37F-8FB1-4335-A658-FE7A6CFED96F}" srcOrd="1" destOrd="0" parTransId="{ACDF5E97-A36A-484A-B939-FCF048A428CE}" sibTransId="{1D8BC49F-9A72-4320-B45A-893971D701C5}"/>
    <dgm:cxn modelId="{F0305248-443C-428E-96FE-62B1DC82502E}" srcId="{1B65F928-CF34-488B-8403-F349B8690DC3}" destId="{DDADA3B9-EDC0-40F7-8BED-2C01A4C66C93}" srcOrd="4" destOrd="0" parTransId="{A50E6F3A-D89D-4ABD-88EA-568FA34E94DA}" sibTransId="{3F44E19C-D597-4903-A82D-B09D00C08966}"/>
    <dgm:cxn modelId="{697D9848-275E-464C-8968-618517A7DF50}" type="presOf" srcId="{BAC11761-D5B2-45F8-924D-B3B6080B7B7A}" destId="{BD1BFAD7-8ACD-4D5B-B45D-4B4502052DCC}" srcOrd="0" destOrd="0" presId="urn:microsoft.com/office/officeart/2005/8/layout/cycle1"/>
    <dgm:cxn modelId="{44C3E54B-16A6-422D-99E5-123F49CF6397}" type="presOf" srcId="{989CDC74-FF1D-4F30-BCC3-0EAA48B57538}" destId="{03C852CE-25B1-490B-A7E1-2A32D03106C9}" srcOrd="0" destOrd="0" presId="urn:microsoft.com/office/officeart/2005/8/layout/cycle1"/>
    <dgm:cxn modelId="{5979E787-645A-4AB8-A8B5-85A96833080D}" srcId="{1B65F928-CF34-488B-8403-F349B8690DC3}" destId="{DC1CC032-E3F6-46E1-9206-5D0793A77687}" srcOrd="6" destOrd="0" parTransId="{06CB73E4-CDF1-48FF-99FF-0E44D1921F50}" sibTransId="{F48F735C-895C-4E01-8133-A21B05BFE547}"/>
    <dgm:cxn modelId="{7093B895-ECCB-4784-89F2-E30E8CE12179}" type="presOf" srcId="{BDACC37F-8FB1-4335-A658-FE7A6CFED96F}" destId="{F0A6263C-3A48-4A89-A234-69D23C155D63}" srcOrd="0" destOrd="0" presId="urn:microsoft.com/office/officeart/2005/8/layout/cycle1"/>
    <dgm:cxn modelId="{D2D133AB-A68B-4F56-B383-FAD649E93238}" type="presOf" srcId="{02F23705-A93E-4946-8914-441EF01E9C6E}" destId="{073B65A2-8891-4382-A783-2B453F4A6B06}" srcOrd="0" destOrd="0" presId="urn:microsoft.com/office/officeart/2005/8/layout/cycle1"/>
    <dgm:cxn modelId="{D0FF51B1-FE12-4F66-A93E-B5FDC4C9E080}" type="presOf" srcId="{585F2208-37AD-4898-BA36-6374931E5B82}" destId="{E89FFD97-E01F-4B82-8D14-6D8C01743C9F}" srcOrd="0" destOrd="0" presId="urn:microsoft.com/office/officeart/2005/8/layout/cycle1"/>
    <dgm:cxn modelId="{F95102B6-6A83-45DD-87EA-AC3629DA1DFF}" type="presOf" srcId="{DDADA3B9-EDC0-40F7-8BED-2C01A4C66C93}" destId="{8D395201-28B2-47AF-B4E5-C012105A1291}" srcOrd="0" destOrd="0" presId="urn:microsoft.com/office/officeart/2005/8/layout/cycle1"/>
    <dgm:cxn modelId="{0698E8BD-E675-4A85-9293-2C5F2C05DA2D}" srcId="{1B65F928-CF34-488B-8403-F349B8690DC3}" destId="{96BD35D0-C4D0-4ADD-A512-49367A74A117}" srcOrd="5" destOrd="0" parTransId="{752E2BD7-40B7-49AB-8520-80CEBAB79338}" sibTransId="{BAC11761-D5B2-45F8-924D-B3B6080B7B7A}"/>
    <dgm:cxn modelId="{D18A24C3-59AA-45B7-B2FD-93683910276F}" type="presOf" srcId="{1B65F928-CF34-488B-8403-F349B8690DC3}" destId="{CB5B04B9-B0FF-4244-ABA4-E5AF432A4034}" srcOrd="0" destOrd="0" presId="urn:microsoft.com/office/officeart/2005/8/layout/cycle1"/>
    <dgm:cxn modelId="{62D09ACF-62E3-475B-ACAF-420AEE730404}" type="presOf" srcId="{DC1CC032-E3F6-46E1-9206-5D0793A77687}" destId="{626D93E5-A5DA-4DC1-A4C8-12437F564C5C}" srcOrd="0" destOrd="0" presId="urn:microsoft.com/office/officeart/2005/8/layout/cycle1"/>
    <dgm:cxn modelId="{4AFF82D9-721A-484C-86C1-945FA4552568}" type="presOf" srcId="{3F44E19C-D597-4903-A82D-B09D00C08966}" destId="{DC63A9FD-1474-4E2E-BA87-077621009CFE}" srcOrd="0" destOrd="0" presId="urn:microsoft.com/office/officeart/2005/8/layout/cycle1"/>
    <dgm:cxn modelId="{B0F79EE8-636F-4708-9992-048FA0F02942}" type="presOf" srcId="{1D8BC49F-9A72-4320-B45A-893971D701C5}" destId="{C0A04655-300F-406A-8D63-D3683FF50352}" srcOrd="0" destOrd="0" presId="urn:microsoft.com/office/officeart/2005/8/layout/cycle1"/>
    <dgm:cxn modelId="{DBF1EFF0-1627-43B7-8A42-36A3F5927ABA}" srcId="{1B65F928-CF34-488B-8403-F349B8690DC3}" destId="{F1557BE2-BC19-4EEF-86FD-A54379EFB037}" srcOrd="2" destOrd="0" parTransId="{27269921-3E06-40E3-BE79-6F396EF41CDA}" sibTransId="{202CFE07-24AD-447D-8DD7-3866159FDB59}"/>
    <dgm:cxn modelId="{B8778AF2-117E-4A8D-BBDA-FE4EC57B6B91}" type="presOf" srcId="{F48F735C-895C-4E01-8133-A21B05BFE547}" destId="{5E8021F1-C02E-426E-B76E-530240014F9C}" srcOrd="0" destOrd="0" presId="urn:microsoft.com/office/officeart/2005/8/layout/cycle1"/>
    <dgm:cxn modelId="{1FF8A1CE-F817-4198-A47E-6DEF23A0951F}" type="presParOf" srcId="{CB5B04B9-B0FF-4244-ABA4-E5AF432A4034}" destId="{424FF3B9-A53C-4091-8DC5-DDB4269C3334}" srcOrd="0" destOrd="0" presId="urn:microsoft.com/office/officeart/2005/8/layout/cycle1"/>
    <dgm:cxn modelId="{8404D8D9-7C0E-4A73-A05F-58FB232FE573}" type="presParOf" srcId="{CB5B04B9-B0FF-4244-ABA4-E5AF432A4034}" destId="{E89FFD97-E01F-4B82-8D14-6D8C01743C9F}" srcOrd="1" destOrd="0" presId="urn:microsoft.com/office/officeart/2005/8/layout/cycle1"/>
    <dgm:cxn modelId="{45495182-FB6A-4ED0-A2BE-76B0060F5615}" type="presParOf" srcId="{CB5B04B9-B0FF-4244-ABA4-E5AF432A4034}" destId="{7E92AC4E-8B0D-4943-A422-7239BA28493B}" srcOrd="2" destOrd="0" presId="urn:microsoft.com/office/officeart/2005/8/layout/cycle1"/>
    <dgm:cxn modelId="{1A295942-BE49-441B-92CE-A6E11FF64D4B}" type="presParOf" srcId="{CB5B04B9-B0FF-4244-ABA4-E5AF432A4034}" destId="{BFC14658-3CE8-4E4F-A641-6A364277B259}" srcOrd="3" destOrd="0" presId="urn:microsoft.com/office/officeart/2005/8/layout/cycle1"/>
    <dgm:cxn modelId="{05A91F92-0CA0-455D-9502-B30C9F1148D9}" type="presParOf" srcId="{CB5B04B9-B0FF-4244-ABA4-E5AF432A4034}" destId="{F0A6263C-3A48-4A89-A234-69D23C155D63}" srcOrd="4" destOrd="0" presId="urn:microsoft.com/office/officeart/2005/8/layout/cycle1"/>
    <dgm:cxn modelId="{272AFA1C-63D6-40EB-BC73-65532779B35A}" type="presParOf" srcId="{CB5B04B9-B0FF-4244-ABA4-E5AF432A4034}" destId="{C0A04655-300F-406A-8D63-D3683FF50352}" srcOrd="5" destOrd="0" presId="urn:microsoft.com/office/officeart/2005/8/layout/cycle1"/>
    <dgm:cxn modelId="{D58D4890-5BB3-4A58-B6D5-A8FE051B6C37}" type="presParOf" srcId="{CB5B04B9-B0FF-4244-ABA4-E5AF432A4034}" destId="{F08F8421-54E3-4973-9F33-6F4A31DCD632}" srcOrd="6" destOrd="0" presId="urn:microsoft.com/office/officeart/2005/8/layout/cycle1"/>
    <dgm:cxn modelId="{573E1A1A-B86E-4CEB-B2D5-954D826DD5DB}" type="presParOf" srcId="{CB5B04B9-B0FF-4244-ABA4-E5AF432A4034}" destId="{402E288A-5415-411C-B3BC-6E450F896DF6}" srcOrd="7" destOrd="0" presId="urn:microsoft.com/office/officeart/2005/8/layout/cycle1"/>
    <dgm:cxn modelId="{2F76010B-0EF7-4ED6-9491-DEFDDB7F5718}" type="presParOf" srcId="{CB5B04B9-B0FF-4244-ABA4-E5AF432A4034}" destId="{E9CF6DD4-44BE-46C8-ABBC-2A9FDE2E4DDE}" srcOrd="8" destOrd="0" presId="urn:microsoft.com/office/officeart/2005/8/layout/cycle1"/>
    <dgm:cxn modelId="{BA313506-00FD-47F3-B5CD-13E84EA7EBAF}" type="presParOf" srcId="{CB5B04B9-B0FF-4244-ABA4-E5AF432A4034}" destId="{EAD29D1A-0744-4100-A0E0-9633FDDCCBA6}" srcOrd="9" destOrd="0" presId="urn:microsoft.com/office/officeart/2005/8/layout/cycle1"/>
    <dgm:cxn modelId="{A04666A4-2C1B-4160-95CE-B3E0E9432441}" type="presParOf" srcId="{CB5B04B9-B0FF-4244-ABA4-E5AF432A4034}" destId="{073B65A2-8891-4382-A783-2B453F4A6B06}" srcOrd="10" destOrd="0" presId="urn:microsoft.com/office/officeart/2005/8/layout/cycle1"/>
    <dgm:cxn modelId="{ACAD4183-4CA5-4403-9008-37E756F0FB69}" type="presParOf" srcId="{CB5B04B9-B0FF-4244-ABA4-E5AF432A4034}" destId="{03C852CE-25B1-490B-A7E1-2A32D03106C9}" srcOrd="11" destOrd="0" presId="urn:microsoft.com/office/officeart/2005/8/layout/cycle1"/>
    <dgm:cxn modelId="{69F6AB83-5192-4904-9D91-5FDE5EE7F69A}" type="presParOf" srcId="{CB5B04B9-B0FF-4244-ABA4-E5AF432A4034}" destId="{436F62FA-0D4C-4375-A736-C5D6C798BDA7}" srcOrd="12" destOrd="0" presId="urn:microsoft.com/office/officeart/2005/8/layout/cycle1"/>
    <dgm:cxn modelId="{EB98E26A-82C0-47EA-AD72-73C7B5FBE39A}" type="presParOf" srcId="{CB5B04B9-B0FF-4244-ABA4-E5AF432A4034}" destId="{8D395201-28B2-47AF-B4E5-C012105A1291}" srcOrd="13" destOrd="0" presId="urn:microsoft.com/office/officeart/2005/8/layout/cycle1"/>
    <dgm:cxn modelId="{B5686EC8-5E3D-4CC0-9D47-FF42D7F95290}" type="presParOf" srcId="{CB5B04B9-B0FF-4244-ABA4-E5AF432A4034}" destId="{DC63A9FD-1474-4E2E-BA87-077621009CFE}" srcOrd="14" destOrd="0" presId="urn:microsoft.com/office/officeart/2005/8/layout/cycle1"/>
    <dgm:cxn modelId="{C719A5E2-178D-4DEE-ADB6-E84FB9C0CBE4}" type="presParOf" srcId="{CB5B04B9-B0FF-4244-ABA4-E5AF432A4034}" destId="{5F550C1D-71C8-406D-BFCA-8CB6D29B4BBB}" srcOrd="15" destOrd="0" presId="urn:microsoft.com/office/officeart/2005/8/layout/cycle1"/>
    <dgm:cxn modelId="{C0BC2A07-3915-4A94-A8BE-E42876A120B8}" type="presParOf" srcId="{CB5B04B9-B0FF-4244-ABA4-E5AF432A4034}" destId="{B8972313-4678-4C0D-B8EC-0B0E9D034E25}" srcOrd="16" destOrd="0" presId="urn:microsoft.com/office/officeart/2005/8/layout/cycle1"/>
    <dgm:cxn modelId="{15A4CF9F-F052-4136-AA82-0EA1FD243DBF}" type="presParOf" srcId="{CB5B04B9-B0FF-4244-ABA4-E5AF432A4034}" destId="{BD1BFAD7-8ACD-4D5B-B45D-4B4502052DCC}" srcOrd="17" destOrd="0" presId="urn:microsoft.com/office/officeart/2005/8/layout/cycle1"/>
    <dgm:cxn modelId="{C2E64492-01C9-4B07-854A-9126D2EA76B8}" type="presParOf" srcId="{CB5B04B9-B0FF-4244-ABA4-E5AF432A4034}" destId="{25E2AC4C-1D53-47F1-A912-0D497F966E3C}" srcOrd="18" destOrd="0" presId="urn:microsoft.com/office/officeart/2005/8/layout/cycle1"/>
    <dgm:cxn modelId="{6C95A36C-FA13-42A8-A00B-CF1F6301936D}" type="presParOf" srcId="{CB5B04B9-B0FF-4244-ABA4-E5AF432A4034}" destId="{626D93E5-A5DA-4DC1-A4C8-12437F564C5C}" srcOrd="19" destOrd="0" presId="urn:microsoft.com/office/officeart/2005/8/layout/cycle1"/>
    <dgm:cxn modelId="{F3E34019-36D5-4E80-A18A-73A146504446}" type="presParOf" srcId="{CB5B04B9-B0FF-4244-ABA4-E5AF432A4034}" destId="{5E8021F1-C02E-426E-B76E-530240014F9C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F0AD4-1642-4A4A-90DB-581E9646AE03}">
      <dsp:nvSpPr>
        <dsp:cNvPr id="0" name=""/>
        <dsp:cNvSpPr/>
      </dsp:nvSpPr>
      <dsp:spPr>
        <a:xfrm>
          <a:off x="530099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14FF1-41A1-40AD-8BCB-6F200B70E968}">
      <dsp:nvSpPr>
        <dsp:cNvPr id="0" name=""/>
        <dsp:cNvSpPr/>
      </dsp:nvSpPr>
      <dsp:spPr>
        <a:xfrm>
          <a:off x="829912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03AF3-ACD2-43BA-90E6-E9F81D2441F5}">
      <dsp:nvSpPr>
        <dsp:cNvPr id="0" name=""/>
        <dsp:cNvSpPr/>
      </dsp:nvSpPr>
      <dsp:spPr>
        <a:xfrm>
          <a:off x="80381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Make it Count</a:t>
          </a:r>
          <a:endParaRPr lang="en-US" sz="2500" kern="1200"/>
        </a:p>
      </dsp:txBody>
      <dsp:txXfrm>
        <a:off x="80381" y="2738169"/>
        <a:ext cx="2306250" cy="720000"/>
      </dsp:txXfrm>
    </dsp:sp>
    <dsp:sp modelId="{E75417B7-1D5E-4B37-AE97-180222712C99}">
      <dsp:nvSpPr>
        <dsp:cNvPr id="0" name=""/>
        <dsp:cNvSpPr/>
      </dsp:nvSpPr>
      <dsp:spPr>
        <a:xfrm>
          <a:off x="3239943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972F0-2B8D-4645-95F8-F0AA51EA1FC8}">
      <dsp:nvSpPr>
        <dsp:cNvPr id="0" name=""/>
        <dsp:cNvSpPr/>
      </dsp:nvSpPr>
      <dsp:spPr>
        <a:xfrm>
          <a:off x="3539756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8B220-C259-4B47-8252-2C1B8396F8B0}">
      <dsp:nvSpPr>
        <dsp:cNvPr id="0" name=""/>
        <dsp:cNvSpPr/>
      </dsp:nvSpPr>
      <dsp:spPr>
        <a:xfrm>
          <a:off x="2790224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Tell the Story</a:t>
          </a:r>
          <a:endParaRPr lang="en-US" sz="2500" kern="1200"/>
        </a:p>
      </dsp:txBody>
      <dsp:txXfrm>
        <a:off x="2790224" y="2738169"/>
        <a:ext cx="2306250" cy="720000"/>
      </dsp:txXfrm>
    </dsp:sp>
    <dsp:sp modelId="{AC01189F-16BC-432C-B42D-EED0C69E0FAD}">
      <dsp:nvSpPr>
        <dsp:cNvPr id="0" name=""/>
        <dsp:cNvSpPr/>
      </dsp:nvSpPr>
      <dsp:spPr>
        <a:xfrm>
          <a:off x="5949787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A87D9-B587-447C-8C3C-B91EEB85D6A8}">
      <dsp:nvSpPr>
        <dsp:cNvPr id="0" name=""/>
        <dsp:cNvSpPr/>
      </dsp:nvSpPr>
      <dsp:spPr>
        <a:xfrm>
          <a:off x="6249600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B073D-B5AD-49C3-957E-D87608BC2F7C}">
      <dsp:nvSpPr>
        <dsp:cNvPr id="0" name=""/>
        <dsp:cNvSpPr/>
      </dsp:nvSpPr>
      <dsp:spPr>
        <a:xfrm>
          <a:off x="5500068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Show the Uncertainty</a:t>
          </a:r>
          <a:endParaRPr lang="en-US" sz="2500" kern="1200"/>
        </a:p>
      </dsp:txBody>
      <dsp:txXfrm>
        <a:off x="5500068" y="2738169"/>
        <a:ext cx="23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18252-1D9F-42E8-85F7-5B1FD842A17C}">
      <dsp:nvSpPr>
        <dsp:cNvPr id="0" name=""/>
        <dsp:cNvSpPr/>
      </dsp:nvSpPr>
      <dsp:spPr>
        <a:xfrm>
          <a:off x="0" y="0"/>
          <a:ext cx="418983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FAC153-60E8-4748-99B9-123A12654276}">
      <dsp:nvSpPr>
        <dsp:cNvPr id="0" name=""/>
        <dsp:cNvSpPr/>
      </dsp:nvSpPr>
      <dsp:spPr>
        <a:xfrm>
          <a:off x="0" y="0"/>
          <a:ext cx="4189836" cy="135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Show the process – make it comprehensible</a:t>
          </a:r>
          <a:endParaRPr lang="en-US" sz="2100" kern="1200"/>
        </a:p>
      </dsp:txBody>
      <dsp:txXfrm>
        <a:off x="0" y="0"/>
        <a:ext cx="4189836" cy="1352435"/>
      </dsp:txXfrm>
    </dsp:sp>
    <dsp:sp modelId="{263F7E9A-A01A-43B6-A10C-547CD44EB226}">
      <dsp:nvSpPr>
        <dsp:cNvPr id="0" name=""/>
        <dsp:cNvSpPr/>
      </dsp:nvSpPr>
      <dsp:spPr>
        <a:xfrm>
          <a:off x="0" y="1352435"/>
          <a:ext cx="41898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E52F75-1818-49C7-A095-1015559FEDDD}">
      <dsp:nvSpPr>
        <dsp:cNvPr id="0" name=""/>
        <dsp:cNvSpPr/>
      </dsp:nvSpPr>
      <dsp:spPr>
        <a:xfrm>
          <a:off x="0" y="1352435"/>
          <a:ext cx="4189836" cy="135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Describe the quality, so users know how good it is</a:t>
          </a:r>
          <a:endParaRPr lang="en-US" sz="2100" kern="1200"/>
        </a:p>
      </dsp:txBody>
      <dsp:txXfrm>
        <a:off x="0" y="1352435"/>
        <a:ext cx="4189836" cy="1352435"/>
      </dsp:txXfrm>
    </dsp:sp>
    <dsp:sp modelId="{39B7D087-AEB7-49EE-A4A7-6A418F88A96E}">
      <dsp:nvSpPr>
        <dsp:cNvPr id="0" name=""/>
        <dsp:cNvSpPr/>
      </dsp:nvSpPr>
      <dsp:spPr>
        <a:xfrm>
          <a:off x="0" y="2704871"/>
          <a:ext cx="418983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F7FB14-7363-4C23-827B-4A5E7D409F4E}">
      <dsp:nvSpPr>
        <dsp:cNvPr id="0" name=""/>
        <dsp:cNvSpPr/>
      </dsp:nvSpPr>
      <dsp:spPr>
        <a:xfrm>
          <a:off x="0" y="2704871"/>
          <a:ext cx="4189836" cy="135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Tell them what they can and can’t do</a:t>
          </a:r>
          <a:endParaRPr lang="en-US" sz="2100" kern="1200"/>
        </a:p>
      </dsp:txBody>
      <dsp:txXfrm>
        <a:off x="0" y="2704871"/>
        <a:ext cx="4189836" cy="1352435"/>
      </dsp:txXfrm>
    </dsp:sp>
    <dsp:sp modelId="{A4911693-AD18-4AEB-B0DC-C6796A261D52}">
      <dsp:nvSpPr>
        <dsp:cNvPr id="0" name=""/>
        <dsp:cNvSpPr/>
      </dsp:nvSpPr>
      <dsp:spPr>
        <a:xfrm>
          <a:off x="0" y="4057307"/>
          <a:ext cx="418983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530476-F8D7-4B6B-B409-4D3E1B1403FE}">
      <dsp:nvSpPr>
        <dsp:cNvPr id="0" name=""/>
        <dsp:cNvSpPr/>
      </dsp:nvSpPr>
      <dsp:spPr>
        <a:xfrm>
          <a:off x="0" y="4057307"/>
          <a:ext cx="4189836" cy="135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Finally – if there is something really important they need to know about quality and uncertainty, make it prominent and upfront!</a:t>
          </a:r>
          <a:endParaRPr lang="en-US" sz="2100" kern="1200"/>
        </a:p>
      </dsp:txBody>
      <dsp:txXfrm>
        <a:off x="0" y="4057307"/>
        <a:ext cx="4189836" cy="1352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FD97-E01F-4B82-8D14-6D8C01743C9F}">
      <dsp:nvSpPr>
        <dsp:cNvPr id="0" name=""/>
        <dsp:cNvSpPr/>
      </dsp:nvSpPr>
      <dsp:spPr>
        <a:xfrm>
          <a:off x="5540300" y="2594"/>
          <a:ext cx="1123258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Scottish people</a:t>
          </a:r>
        </a:p>
      </dsp:txBody>
      <dsp:txXfrm>
        <a:off x="5540300" y="2594"/>
        <a:ext cx="1123258" cy="1123258"/>
      </dsp:txXfrm>
    </dsp:sp>
    <dsp:sp modelId="{7E92AC4E-8B0D-4943-A422-7239BA28493B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19827879"/>
            <a:gd name="adj4" fmla="val 18604731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6263C-3A48-4A89-A234-69D23C155D63}">
      <dsp:nvSpPr>
        <dsp:cNvPr id="0" name=""/>
        <dsp:cNvSpPr/>
      </dsp:nvSpPr>
      <dsp:spPr>
        <a:xfrm>
          <a:off x="5426353" y="1817420"/>
          <a:ext cx="4245703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Interviewers</a:t>
          </a:r>
        </a:p>
      </dsp:txBody>
      <dsp:txXfrm>
        <a:off x="5426353" y="1817420"/>
        <a:ext cx="4245703" cy="1123258"/>
      </dsp:txXfrm>
    </dsp:sp>
    <dsp:sp modelId="{C0A04655-300F-406A-8D63-D3683FF50352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1230991"/>
            <a:gd name="adj4" fmla="val 21556809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E288A-5415-411C-B3BC-6E450F896DF6}">
      <dsp:nvSpPr>
        <dsp:cNvPr id="0" name=""/>
        <dsp:cNvSpPr/>
      </dsp:nvSpPr>
      <dsp:spPr>
        <a:xfrm>
          <a:off x="5771691" y="4080470"/>
          <a:ext cx="2521973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Surveyors</a:t>
          </a:r>
        </a:p>
      </dsp:txBody>
      <dsp:txXfrm>
        <a:off x="5771691" y="4080470"/>
        <a:ext cx="2521973" cy="1123258"/>
      </dsp:txXfrm>
    </dsp:sp>
    <dsp:sp modelId="{E9CF6DD4-44BE-46C8-ABBC-2A9FDE2E4DDE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4438184"/>
            <a:gd name="adj4" fmla="val 3387270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B65A2-8891-4382-A783-2B453F4A6B06}">
      <dsp:nvSpPr>
        <dsp:cNvPr id="0" name=""/>
        <dsp:cNvSpPr/>
      </dsp:nvSpPr>
      <dsp:spPr>
        <a:xfrm>
          <a:off x="4379676" y="5087622"/>
          <a:ext cx="1123258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Ipsos Mori</a:t>
          </a:r>
        </a:p>
      </dsp:txBody>
      <dsp:txXfrm>
        <a:off x="4379676" y="5087622"/>
        <a:ext cx="1123258" cy="1123258"/>
      </dsp:txXfrm>
    </dsp:sp>
    <dsp:sp modelId="{03C852CE-25B1-490B-A7E1-2A32D03106C9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7178105"/>
            <a:gd name="adj4" fmla="val 6127192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95201-28B2-47AF-B4E5-C012105A1291}">
      <dsp:nvSpPr>
        <dsp:cNvPr id="0" name=""/>
        <dsp:cNvSpPr/>
      </dsp:nvSpPr>
      <dsp:spPr>
        <a:xfrm>
          <a:off x="1722675" y="4080470"/>
          <a:ext cx="2254514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Scottish Government</a:t>
          </a:r>
        </a:p>
      </dsp:txBody>
      <dsp:txXfrm>
        <a:off x="1722675" y="4080470"/>
        <a:ext cx="2254514" cy="1123258"/>
      </dsp:txXfrm>
    </dsp:sp>
    <dsp:sp modelId="{DC63A9FD-1474-4E2E-BA87-077621009CFE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10608567"/>
            <a:gd name="adj4" fmla="val 9334385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72313-4678-4C0D-B8EC-0B0E9D034E25}">
      <dsp:nvSpPr>
        <dsp:cNvPr id="0" name=""/>
        <dsp:cNvSpPr/>
      </dsp:nvSpPr>
      <dsp:spPr>
        <a:xfrm>
          <a:off x="856242" y="1817420"/>
          <a:ext cx="2954327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Politicians</a:t>
          </a:r>
        </a:p>
      </dsp:txBody>
      <dsp:txXfrm>
        <a:off x="856242" y="1817420"/>
        <a:ext cx="2954327" cy="1123258"/>
      </dsp:txXfrm>
    </dsp:sp>
    <dsp:sp modelId="{BD1BFAD7-8ACD-4D5B-B45D-4B4502052DCC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13187989"/>
            <a:gd name="adj4" fmla="val 12337497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D93E5-A5DA-4DC1-A4C8-12437F564C5C}">
      <dsp:nvSpPr>
        <dsp:cNvPr id="0" name=""/>
        <dsp:cNvSpPr/>
      </dsp:nvSpPr>
      <dsp:spPr>
        <a:xfrm>
          <a:off x="2328959" y="2594"/>
          <a:ext cx="2903443" cy="112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Academics,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charities, local authorities</a:t>
          </a:r>
        </a:p>
      </dsp:txBody>
      <dsp:txXfrm>
        <a:off x="2328959" y="2594"/>
        <a:ext cx="2903443" cy="1123258"/>
      </dsp:txXfrm>
    </dsp:sp>
    <dsp:sp modelId="{5E8021F1-C02E-426E-B76E-530240014F9C}">
      <dsp:nvSpPr>
        <dsp:cNvPr id="0" name=""/>
        <dsp:cNvSpPr/>
      </dsp:nvSpPr>
      <dsp:spPr>
        <a:xfrm>
          <a:off x="2029051" y="62030"/>
          <a:ext cx="5824509" cy="5824509"/>
        </a:xfrm>
        <a:prstGeom prst="circularArrow">
          <a:avLst>
            <a:gd name="adj1" fmla="val 3761"/>
            <a:gd name="adj2" fmla="val 234624"/>
            <a:gd name="adj3" fmla="val 16741760"/>
            <a:gd name="adj4" fmla="val 16574848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E3290-0F0D-48BA-AA22-75BB5EDE016B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05F56-F753-4F62-9251-07E7DE409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23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0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C905D-CF0A-4DA6-9C1B-7F1138B617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154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370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40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58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0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64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70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230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80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28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50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764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22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15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E85A-9199-4A40-B3D0-6B15FF1EBE7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10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00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19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60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665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7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2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82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19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69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57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87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51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9617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1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887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61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853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43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19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03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81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89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31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860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720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52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6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30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8B7E8-C405-4882-AAD0-1D72826C46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131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2535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437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5E97D-1630-4D19-B64A-A5BE31DFF1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5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4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78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68D5C-1E38-43D8-8399-B53850E0C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44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5F56-F753-4F62-9251-07E7DE40966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64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PT Gears small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22768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531" y="38610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5805264"/>
            <a:ext cx="3072340" cy="9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C818B-7D46-4317-9415-EF699B97C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221355"/>
            <a:ext cx="2638039" cy="11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7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57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6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46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st the 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3EFCA-AA56-45E9-9C48-29855641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E247B-0C68-45BA-8031-A396A055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9D001-52C7-4694-9FE0-D91CD1D1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4D20D-9DCB-4825-97A8-7017488953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19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7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7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36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0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65A4FC-69D0-4B7F-9840-04ED238D1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55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1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36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307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52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951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40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Full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039" y="685953"/>
            <a:ext cx="3407455" cy="542823"/>
          </a:xfrm>
          <a:solidFill>
            <a:schemeClr val="accent3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514034" y="1577260"/>
            <a:ext cx="11163933" cy="44470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332273"/>
      </p:ext>
    </p:extLst>
  </p:cSld>
  <p:clrMapOvr>
    <a:masterClrMapping/>
  </p:clrMapOvr>
  <p:transition>
    <p:fade/>
  </p:transition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92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13D5-324B-42CB-B1C3-B0EAAF63593B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60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43EA-93E5-46A4-BC3B-CBD8FCE876E6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1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6DD2AA-8148-4281-9DFF-3C7798AEC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4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5805264"/>
            <a:ext cx="3072340" cy="9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54752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B9650-33BB-4989-A12E-546ECFB159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4" y="274639"/>
            <a:ext cx="2510701" cy="11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77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0E9A-5709-4122-AAEC-092455F48843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638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684E-92E8-420F-B52E-9B902C4AD313}" type="datetime1">
              <a:rPr lang="en-GB" smtClean="0"/>
              <a:t>20/02/2020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52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F13F-7297-46D6-A307-2B32EEE69935}" type="datetime1">
              <a:rPr lang="en-GB" smtClean="0"/>
              <a:t>20/02/2020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274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6A3B-53AA-4909-A0EA-23BB99F2B273}" type="datetime1">
              <a:rPr lang="en-GB" smtClean="0"/>
              <a:t>20/02/2020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01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89FA-1D80-4142-90C0-48FA529A6027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1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C18D-A2EC-491E-BE7A-2FAC029B941C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1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EF02-2FD5-4C12-B0A6-0767017F0E85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96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8407-77F7-4955-BC00-8AB8187812D8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57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PT Gears small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5805264"/>
            <a:ext cx="3072340" cy="9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D56C5-9022-4643-BE7A-EE2D4F77DB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221355"/>
            <a:ext cx="2638039" cy="11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8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PT Gears small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708921"/>
            <a:ext cx="103632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5805264"/>
            <a:ext cx="3072340" cy="9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349A2-6696-478F-9140-1ACEB0677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221355"/>
            <a:ext cx="2638039" cy="11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B6AE87-7FBD-4B9F-B691-FAEFA6A13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9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710D94-CE5E-43B5-B4FD-728BFAD87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84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D8D6E9-2833-46CB-8489-EAC26C5A8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4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70CDE-409E-4594-BBB3-821E6C938DDE}" type="datetimeFigureOut">
              <a:rPr lang="en-GB" smtClean="0"/>
              <a:pPr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2CB46-F005-4752-9878-663E261B6A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8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6BAE5-EB49-48D5-BF1C-9616865709C1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76BD8-A979-4DCE-B805-2C9D2AD88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0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4A33B-ECC7-435F-8891-6C6F5F760F0A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51684-E8F1-4CE9-8865-50A748733C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0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hyperlink" Target="https://www.nytimes.com/2017/11/07/world/americas/mass-shootings-us-international.html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National.Statistician@Statistics.Gov.UK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br01.safelinks.protection.outlook.com/?url=https%3A%2F%2Fdocs.google.com%2Fpresentation%2Fd%2F10RSbkakNE3nuy8Su-vKWfLO2-IWTo7U1YPhG63m6wGw%2Fedit%3Fusp%3Dsharing&amp;data=02%7C01%7Canthony.myers%40communities.gov.uk%7C61e9223f8e604a62ad4608d7b154c0b0%7Cbf3468109c7d43dea87224a2ef3995a8%7C0%7C0%7C637172849886836669&amp;sdata=y8etZzyn7J79aV2f39pfTFVERNx8997q6FrM7xIjF5U%3D&amp;reserved=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mailto:National.Statistician@Statistics.Gov.UK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goodpracticeteam@statistics.gov.u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br01.safelinks.protection.outlook.com/?url=https%3A%2F%2Fdocs.google.com%2Fpresentation%2Fd%2F1gJcXVujPqT0XylPk8zT8O5rket2UGsHB08VfE7etv6U%2Fedit%23slide%3Did.g7e12053908_0_0&amp;data=02%7C01%7Canthony.myers%40communities.gov.uk%7C5b029a295ed9455a169f08d7b46e078b%7Cbf3468109c7d43dea87224a2ef3995a8%7C0%7C0%7C637176256980021417&amp;sdata=3849EU09Q6O8obL2KvyFryK4fxOs5uZH3gKkkG8Trbo%3D&amp;reserved=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h2vtGzgnWLzmQvs30eojz3CflulGo9lm47H_7O7IFwI/edit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MbrDXZK-s&amp;feature=youtu.be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6Hwp6GfDTA&amp;feature=youtu.be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GNvzKa-cspn_-tLf4yzSzwDuojRgA6pWV5Hl54al_t-EBjA/viewfor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twitter.com/scotgov/status/1171469690809401351?ref_src=twsrc%5Etfw%22%3E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JPG"/><Relationship Id="rId5" Type="http://schemas.openxmlformats.org/officeDocument/2006/relationships/image" Target="../media/image69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scot/publications/scottish-household-survey-methodology-fieldwork-outcomes-2017/" TargetMode="External"/><Relationship Id="rId13" Type="http://schemas.openxmlformats.org/officeDocument/2006/relationships/hyperlink" Target="https://soundcloud.com/user-288873105/scottishhouseholdsurvey" TargetMode="External"/><Relationship Id="rId3" Type="http://schemas.openxmlformats.org/officeDocument/2006/relationships/hyperlink" Target="https://www2.gov.scot/Topics/Statistics/16002/PublicationAnnual" TargetMode="External"/><Relationship Id="rId7" Type="http://schemas.openxmlformats.org/officeDocument/2006/relationships/hyperlink" Target="https://www.gov.scot/publications/single-step/" TargetMode="External"/><Relationship Id="rId12" Type="http://schemas.openxmlformats.org/officeDocument/2006/relationships/hyperlink" Target="https://www.youtube.com/watch?v=OgMbrDXZK-s&amp;feature=youtu.be" TargetMode="External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6" Type="http://schemas.openxmlformats.org/officeDocument/2006/relationships/hyperlink" Target="https://docs.google.com/forms/d/e/1FAIpQLScGNvzKa-cspn_-tLf4yzSzwDuojRgA6pWV5Hl54al_t-EBjA/viewform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gov.scot/publications/scottish-household-survey-key-findings-2018/" TargetMode="External"/><Relationship Id="rId11" Type="http://schemas.openxmlformats.org/officeDocument/2006/relationships/hyperlink" Target="https://www.gov.scot/publications/scottish-household-survey-data-comic-2017/" TargetMode="External"/><Relationship Id="rId5" Type="http://schemas.openxmlformats.org/officeDocument/2006/relationships/hyperlink" Target="https://www2.gov.scot/Topics/Statistics/16002/LAtables2018" TargetMode="External"/><Relationship Id="rId15" Type="http://schemas.openxmlformats.org/officeDocument/2006/relationships/hyperlink" Target="https://www2.gov.scot/Topics/Statistics/16002/PublicationAnnual/FifeReport" TargetMode="External"/><Relationship Id="rId10" Type="http://schemas.openxmlformats.org/officeDocument/2006/relationships/hyperlink" Target="https://www.gov.scot/publications/scottish-household-survey-topic-report-climate-change-2017/" TargetMode="External"/><Relationship Id="rId4" Type="http://schemas.openxmlformats.org/officeDocument/2006/relationships/hyperlink" Target="https://www.gov.scot/publications/scotlands-people-annual-report-results-2018-scottish-household-survey/pages/3/" TargetMode="External"/><Relationship Id="rId9" Type="http://schemas.openxmlformats.org/officeDocument/2006/relationships/hyperlink" Target="https://www.gov.scot/binaries/content/documents/govscot/publications/statistics/2019/03/scottish-household-survey-methodology-fieldwork-outcomes-2017/documents/scottish-household-survey-behind-numbers-2017-v2/scottish-household-survey-behind-numbers-2017-v2/govscot%3Adocument/scottish-household-survey-behind-numbers-2017v2.pdf" TargetMode="External"/><Relationship Id="rId14" Type="http://schemas.openxmlformats.org/officeDocument/2006/relationships/hyperlink" Target="https://www2.gov.scot/Topics/Statistics/16002/PublicationAnnual/SHSDashboard2017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scot/SHS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twitter.com/hashtag/ScottishHouseholdSurvey?src=hash" TargetMode="External"/><Relationship Id="rId5" Type="http://schemas.openxmlformats.org/officeDocument/2006/relationships/hyperlink" Target="mailto:conor.nangle@gov.scot" TargetMode="External"/><Relationship Id="rId4" Type="http://schemas.openxmlformats.org/officeDocument/2006/relationships/hyperlink" Target="mailto:shs@gov.scot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C56F-3C8C-468E-B43A-AAC4462D3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3474" y="2534048"/>
            <a:ext cx="9004101" cy="1470025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Presentation and Dissemination Symposium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E868F-E3B2-46B5-86B0-61CEC27D1546}"/>
              </a:ext>
            </a:extLst>
          </p:cNvPr>
          <p:cNvSpPr txBox="1"/>
          <p:nvPr/>
        </p:nvSpPr>
        <p:spPr>
          <a:xfrm>
            <a:off x="4617867" y="4523881"/>
            <a:ext cx="295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February 2020</a:t>
            </a:r>
          </a:p>
        </p:txBody>
      </p:sp>
    </p:spTree>
    <p:extLst>
      <p:ext uri="{BB962C8B-B14F-4D97-AF65-F5344CB8AC3E}">
        <p14:creationId xmlns:p14="http://schemas.microsoft.com/office/powerpoint/2010/main" val="66648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98" y="296913"/>
            <a:ext cx="4012055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chemeClr val="bg1"/>
                </a:solidFill>
              </a:rPr>
              <a:t>Tell the 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EA670-2992-4E5F-B32D-091013AE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10" y="895846"/>
            <a:ext cx="4544178" cy="4808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8C9FE-66F2-473A-9CE7-EBD11B4A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598" y="1767270"/>
            <a:ext cx="4012055" cy="3323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43CE6A-C011-4890-8EF0-4FC2105DB5FE}"/>
              </a:ext>
            </a:extLst>
          </p:cNvPr>
          <p:cNvSpPr txBox="1"/>
          <p:nvPr/>
        </p:nvSpPr>
        <p:spPr>
          <a:xfrm>
            <a:off x="1524000" y="6027004"/>
            <a:ext cx="6848476" cy="83099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https://www.nytimes.com/2017/11/07/world/americas/mass-shootings-us-international.html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223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Image result for uk statistics authority">
            <a:extLst>
              <a:ext uri="{FF2B5EF4-FFF2-40B4-BE49-F238E27FC236}">
                <a16:creationId xmlns:a16="http://schemas.microsoft.com/office/drawing/2014/main" id="{70119B32-1BED-487D-9574-B1954799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2476" y="6027003"/>
            <a:ext cx="2295524" cy="836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98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98" y="296913"/>
            <a:ext cx="4012055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chemeClr val="bg1"/>
                </a:solidFill>
              </a:rPr>
              <a:t>Tell the Story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B4039-372B-47C6-BB42-48AD14AF3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56" y="1276965"/>
            <a:ext cx="4999349" cy="1998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6E06BC-D322-4F31-8652-93708646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665" y="3514099"/>
            <a:ext cx="4014221" cy="2348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9CFED-C141-4AE4-A8E1-C532B0C39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115" y="3525017"/>
            <a:ext cx="4194712" cy="2337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8BC63E-D6C9-4FD8-B5C3-72C2828732AC}"/>
              </a:ext>
            </a:extLst>
          </p:cNvPr>
          <p:cNvSpPr txBox="1"/>
          <p:nvPr/>
        </p:nvSpPr>
        <p:spPr>
          <a:xfrm>
            <a:off x="1814656" y="2967335"/>
            <a:ext cx="141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DfT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223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Image result for uk statistics authority">
            <a:extLst>
              <a:ext uri="{FF2B5EF4-FFF2-40B4-BE49-F238E27FC236}">
                <a16:creationId xmlns:a16="http://schemas.microsoft.com/office/drawing/2014/main" id="{BE0B0259-3CC8-4FCE-B1A5-14C30D99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2476" y="6065009"/>
            <a:ext cx="2295524" cy="78175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C93DE0-8A23-40A0-8F82-777BEECB85D9}"/>
              </a:ext>
            </a:extLst>
          </p:cNvPr>
          <p:cNvSpPr txBox="1"/>
          <p:nvPr/>
        </p:nvSpPr>
        <p:spPr>
          <a:xfrm>
            <a:off x="1874116" y="5554593"/>
            <a:ext cx="141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MoJ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223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8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7">
            <a:extLst>
              <a:ext uri="{FF2B5EF4-FFF2-40B4-BE49-F238E27FC236}">
                <a16:creationId xmlns:a16="http://schemas.microsoft.com/office/drawing/2014/main" id="{59E6688D-1DED-48EA-8368-FCD09C0B7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396" y="431213"/>
            <a:ext cx="2565228" cy="19063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/>
              <a:t>Show the Uncertainty</a:t>
            </a:r>
          </a:p>
        </p:txBody>
      </p:sp>
      <p:pic>
        <p:nvPicPr>
          <p:cNvPr id="29" name="Picture 28" descr="A picture containing road&#10;&#10;Description automatically generated">
            <a:extLst>
              <a:ext uri="{FF2B5EF4-FFF2-40B4-BE49-F238E27FC236}">
                <a16:creationId xmlns:a16="http://schemas.microsoft.com/office/drawing/2014/main" id="{DE08725F-D320-4A57-8366-66AEBFBF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2" r="43309" b="2"/>
          <a:stretch/>
        </p:blipFill>
        <p:spPr>
          <a:xfrm>
            <a:off x="7459288" y="2768743"/>
            <a:ext cx="3208713" cy="4089258"/>
          </a:xfrm>
          <a:prstGeom prst="rect">
            <a:avLst/>
          </a:prstGeom>
        </p:spPr>
      </p:pic>
      <p:grpSp>
        <p:nvGrpSpPr>
          <p:cNvPr id="55" name="Group 49">
            <a:extLst>
              <a:ext uri="{FF2B5EF4-FFF2-40B4-BE49-F238E27FC236}">
                <a16:creationId xmlns:a16="http://schemas.microsoft.com/office/drawing/2014/main" id="{16BD38F4-5888-4B5B-836C-A316C522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435284" y="-2"/>
            <a:ext cx="3232716" cy="6858002"/>
            <a:chOff x="0" y="-2"/>
            <a:chExt cx="4310288" cy="685800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A3D150B-ADB5-401D-8304-C7845A109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68743"/>
              <a:ext cx="4310288" cy="640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CD3AB31-A71C-4414-BA05-CF667CBA3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49283" y="3396995"/>
              <a:ext cx="6858002" cy="640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4" name="TextBox 2">
            <a:extLst>
              <a:ext uri="{FF2B5EF4-FFF2-40B4-BE49-F238E27FC236}">
                <a16:creationId xmlns:a16="http://schemas.microsoft.com/office/drawing/2014/main" id="{C99AAFC7-F0F3-48AB-9754-B2B1E2F84C94}"/>
              </a:ext>
            </a:extLst>
          </p:cNvPr>
          <p:cNvGraphicFramePr/>
          <p:nvPr/>
        </p:nvGraphicFramePr>
        <p:xfrm>
          <a:off x="2458032" y="431213"/>
          <a:ext cx="4189836" cy="5409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" descr="Image result for uk statistics authority">
            <a:extLst>
              <a:ext uri="{FF2B5EF4-FFF2-40B4-BE49-F238E27FC236}">
                <a16:creationId xmlns:a16="http://schemas.microsoft.com/office/drawing/2014/main" id="{CA206E81-3202-44D8-9C0A-7A633557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72476" y="6076243"/>
            <a:ext cx="2295524" cy="781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44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08" y="300505"/>
            <a:ext cx="787984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chemeClr val="bg1"/>
                </a:solidFill>
              </a:rPr>
              <a:t>Show the Uncertainty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BF1D5-246C-4DBD-9E1A-A960D7816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72" r="39364"/>
          <a:stretch/>
        </p:blipFill>
        <p:spPr>
          <a:xfrm>
            <a:off x="2242671" y="3245239"/>
            <a:ext cx="3480277" cy="3461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BF31E-626B-4537-B795-AECC0C2C5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" r="1515"/>
          <a:stretch/>
        </p:blipFill>
        <p:spPr>
          <a:xfrm>
            <a:off x="5857025" y="3590484"/>
            <a:ext cx="4786370" cy="1414993"/>
          </a:xfrm>
          <a:prstGeom prst="rect">
            <a:avLst/>
          </a:prstGeom>
          <a:noFill/>
        </p:spPr>
      </p:pic>
      <p:pic>
        <p:nvPicPr>
          <p:cNvPr id="10" name="Picture 2" descr="Image result for uk statistics authority">
            <a:extLst>
              <a:ext uri="{FF2B5EF4-FFF2-40B4-BE49-F238E27FC236}">
                <a16:creationId xmlns:a16="http://schemas.microsoft.com/office/drawing/2014/main" id="{66CD9751-A7AF-4776-B171-DD291016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2476" y="6076243"/>
            <a:ext cx="2295524" cy="78175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61BFF7-4A0C-4C2B-A394-F43DB7406A91}"/>
              </a:ext>
            </a:extLst>
          </p:cNvPr>
          <p:cNvSpPr txBox="1"/>
          <p:nvPr/>
        </p:nvSpPr>
        <p:spPr>
          <a:xfrm>
            <a:off x="2108593" y="2350266"/>
            <a:ext cx="4098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2: Mean wellbeing scores for those with and without limiting illness or health condition lasting or expect to last 12 months or more, April 2014 to March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54039-7718-466A-8427-D72FF01E5064}"/>
              </a:ext>
            </a:extLst>
          </p:cNvPr>
          <p:cNvSpPr txBox="1"/>
          <p:nvPr/>
        </p:nvSpPr>
        <p:spPr>
          <a:xfrm>
            <a:off x="1464328" y="6550224"/>
            <a:ext cx="141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DCMS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E15CC-0285-489B-A1A6-93BA1900D22B}"/>
              </a:ext>
            </a:extLst>
          </p:cNvPr>
          <p:cNvSpPr txBox="1"/>
          <p:nvPr/>
        </p:nvSpPr>
        <p:spPr>
          <a:xfrm>
            <a:off x="9278138" y="4991423"/>
            <a:ext cx="141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MHCLG</a:t>
            </a:r>
          </a:p>
        </p:txBody>
      </p:sp>
    </p:spTree>
    <p:extLst>
      <p:ext uri="{BB962C8B-B14F-4D97-AF65-F5344CB8AC3E}">
        <p14:creationId xmlns:p14="http://schemas.microsoft.com/office/powerpoint/2010/main" val="119656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6859-B46C-4BB0-A891-53ED3775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Any Questions?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5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605341-520E-443C-B42C-DD2C2A16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491" y="5715001"/>
            <a:ext cx="3840085" cy="3222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dirty="0">
                <a:hlinkClick r:id="rId2"/>
              </a:rPr>
              <a:t>National.Statistician@Statistics.Gov.UK</a:t>
            </a:r>
            <a:r>
              <a:rPr lang="en-US" sz="1600" dirty="0"/>
              <a:t> </a:t>
            </a: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183254DA-B8D9-4222-86E1-0102687CD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r="30712"/>
          <a:stretch/>
        </p:blipFill>
        <p:spPr>
          <a:xfrm>
            <a:off x="5933137" y="11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43" name="Picture 2" descr="Image result for uk statistics authority">
            <a:extLst>
              <a:ext uri="{FF2B5EF4-FFF2-40B4-BE49-F238E27FC236}">
                <a16:creationId xmlns:a16="http://schemas.microsoft.com/office/drawing/2014/main" id="{D4C89CC6-B325-41A7-9184-3E50EF56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2476" y="6076243"/>
            <a:ext cx="2295524" cy="781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58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6BA1DA-9CF5-4CFF-8D87-50229F272557}"/>
              </a:ext>
            </a:extLst>
          </p:cNvPr>
          <p:cNvSpPr/>
          <p:nvPr/>
        </p:nvSpPr>
        <p:spPr>
          <a:xfrm>
            <a:off x="2364516" y="2551837"/>
            <a:ext cx="71611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Journalistic uses of data</a:t>
            </a:r>
            <a:endParaRPr lang="en-GB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Alex Homer – BBC data journalist</a:t>
            </a:r>
          </a:p>
        </p:txBody>
      </p:sp>
    </p:spTree>
    <p:extLst>
      <p:ext uri="{BB962C8B-B14F-4D97-AF65-F5344CB8AC3E}">
        <p14:creationId xmlns:p14="http://schemas.microsoft.com/office/powerpoint/2010/main" val="408609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2ADAA-3BDB-4335-9538-4FF0782E2268}"/>
              </a:ext>
            </a:extLst>
          </p:cNvPr>
          <p:cNvSpPr txBox="1"/>
          <p:nvPr/>
        </p:nvSpPr>
        <p:spPr>
          <a:xfrm>
            <a:off x="896212" y="2544642"/>
            <a:ext cx="7899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Data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Visualisation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2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about Statistics -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Duke 1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Communicating quality, uncertainty and change -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Duke 2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Reproducible Analytical Pipeline -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Promotional room -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C54E5-B015-45DE-A365-298567ACCAEA}"/>
              </a:ext>
            </a:extLst>
          </p:cNvPr>
          <p:cNvSpPr txBox="1"/>
          <p:nvPr/>
        </p:nvSpPr>
        <p:spPr>
          <a:xfrm>
            <a:off x="4572000" y="74184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training courses session </a:t>
            </a:r>
          </a:p>
        </p:txBody>
      </p:sp>
    </p:spTree>
    <p:extLst>
      <p:ext uri="{BB962C8B-B14F-4D97-AF65-F5344CB8AC3E}">
        <p14:creationId xmlns:p14="http://schemas.microsoft.com/office/powerpoint/2010/main" val="271530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0709" y="2747962"/>
            <a:ext cx="8570583" cy="1482662"/>
          </a:xfrm>
        </p:spPr>
        <p:txBody>
          <a:bodyPr>
            <a:noAutofit/>
          </a:bodyPr>
          <a:lstStyle/>
          <a:p>
            <a:r>
              <a:rPr lang="en-GB" sz="3600" cap="none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</a:t>
            </a:r>
            <a:r>
              <a:rPr lang="en-GB" sz="3600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reviews of National Statistics</a:t>
            </a:r>
            <a:br>
              <a:rPr lang="en-GB" sz="3600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0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Identifying, h</a:t>
            </a:r>
            <a:r>
              <a:rPr lang="en-GB" sz="2800" b="0" cap="none" dirty="0">
                <a:solidFill>
                  <a:schemeClr val="accent1">
                    <a:lumMod val="50000"/>
                  </a:schemeClr>
                </a:solidFill>
              </a:rPr>
              <a:t>ighlighting and sharing best practice across the Government Statistical Service</a:t>
            </a:r>
            <a:endParaRPr lang="en-GB" sz="28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02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Why, how, who and when?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/>
              <a:t>Your input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4867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highlight examples of excellence and share these across government</a:t>
            </a:r>
          </a:p>
        </p:txBody>
      </p:sp>
    </p:spTree>
    <p:extLst>
      <p:ext uri="{BB962C8B-B14F-4D97-AF65-F5344CB8AC3E}">
        <p14:creationId xmlns:p14="http://schemas.microsoft.com/office/powerpoint/2010/main" val="354332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9C232-7FC1-4520-B017-58EE7724FC40}"/>
              </a:ext>
            </a:extLst>
          </p:cNvPr>
          <p:cNvSpPr txBox="1"/>
          <p:nvPr/>
        </p:nvSpPr>
        <p:spPr>
          <a:xfrm>
            <a:off x="2133442" y="2274838"/>
            <a:ext cx="8368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by Julie Stanborough</a:t>
            </a:r>
          </a:p>
          <a:p>
            <a:pPr algn="ctr"/>
            <a:endParaRPr lang="en-GB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the Presentation and Dissemination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248624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provide Best Practice and Impact division support to statistics producers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84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build a network of experienced peer reviewers with knowledge of a wide range of GSS outputs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294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Team of 60 peer reviewers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Best Practice and Impact Division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GSS Presentation, Harmonisation, Quality and Geography Champion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F1E59-7EFD-4AB2-B1D7-05A1A16AB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27" y="3826637"/>
            <a:ext cx="2421700" cy="1417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96D1D-BF64-4486-9D3E-7257899CC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877" t="17598" r="4439" b="14074"/>
          <a:stretch/>
        </p:blipFill>
        <p:spPr bwMode="auto">
          <a:xfrm>
            <a:off x="6002142" y="4001295"/>
            <a:ext cx="394774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668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Sample of ~400 National Statistics publications</a:t>
            </a:r>
          </a:p>
        </p:txBody>
      </p:sp>
      <p:pic>
        <p:nvPicPr>
          <p:cNvPr id="3076" name="Picture 4" descr="Image result for national statistics">
            <a:extLst>
              <a:ext uri="{FF2B5EF4-FFF2-40B4-BE49-F238E27FC236}">
                <a16:creationId xmlns:a16="http://schemas.microsoft.com/office/drawing/2014/main" id="{2EBA01C4-1A6E-44C6-A67A-DD01D82FF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5"/>
          <a:stretch/>
        </p:blipFill>
        <p:spPr bwMode="auto">
          <a:xfrm>
            <a:off x="4434828" y="2353056"/>
            <a:ext cx="3043851" cy="25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gov">
            <a:extLst>
              <a:ext uri="{FF2B5EF4-FFF2-40B4-BE49-F238E27FC236}">
                <a16:creationId xmlns:a16="http://schemas.microsoft.com/office/drawing/2014/main" id="{183D90EA-43C2-4DDD-A14E-50F1C7D07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22505"/>
          <a:stretch/>
        </p:blipFill>
        <p:spPr bwMode="auto">
          <a:xfrm>
            <a:off x="1846374" y="4219877"/>
            <a:ext cx="1280160" cy="123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81186-79A6-4092-A9E6-3085F2462C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11" r="17250"/>
          <a:stretch/>
        </p:blipFill>
        <p:spPr>
          <a:xfrm>
            <a:off x="3393440" y="4875346"/>
            <a:ext cx="1489996" cy="1542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C2888-156E-4DFB-AD80-17B2F5E7D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905" y="4350040"/>
            <a:ext cx="1320483" cy="1320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5F204-3F3F-4468-98FF-127666895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388" y="5254069"/>
            <a:ext cx="1320483" cy="1320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A89B9-3317-45BD-A439-EAB2B49ED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651" y="5252577"/>
            <a:ext cx="2206752" cy="101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0E8E0-2351-4CDC-B0EE-4C4816E0E2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424" b="34029"/>
          <a:stretch/>
        </p:blipFill>
        <p:spPr>
          <a:xfrm>
            <a:off x="7254065" y="4225990"/>
            <a:ext cx="3009900" cy="8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0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6173-C654-4281-A9D9-23A2DE4E7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List of criteria for peer reviewers to highlight: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	Examples of excellence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	Good practice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	Areas for improvement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E58699-FD4E-49C3-81D6-BF06F0AE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pic>
        <p:nvPicPr>
          <p:cNvPr id="2050" name="Picture 2" descr="Image result for smiley black and white">
            <a:extLst>
              <a:ext uri="{FF2B5EF4-FFF2-40B4-BE49-F238E27FC236}">
                <a16:creationId xmlns:a16="http://schemas.microsoft.com/office/drawing/2014/main" id="{321F6B0C-EBE6-422D-B29A-30E3704B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7" t="75325" r="33200" b="2113"/>
          <a:stretch/>
        </p:blipFill>
        <p:spPr bwMode="auto">
          <a:xfrm>
            <a:off x="1468926" y="4966517"/>
            <a:ext cx="845607" cy="8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miley black and white">
            <a:extLst>
              <a:ext uri="{FF2B5EF4-FFF2-40B4-BE49-F238E27FC236}">
                <a16:creationId xmlns:a16="http://schemas.microsoft.com/office/drawing/2014/main" id="{69C88A65-C156-4978-9C0A-CE8AFAE9B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 b="75325"/>
          <a:stretch/>
        </p:blipFill>
        <p:spPr bwMode="auto">
          <a:xfrm>
            <a:off x="1468926" y="3611563"/>
            <a:ext cx="815645" cy="9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miley black and white">
            <a:extLst>
              <a:ext uri="{FF2B5EF4-FFF2-40B4-BE49-F238E27FC236}">
                <a16:creationId xmlns:a16="http://schemas.microsoft.com/office/drawing/2014/main" id="{867706FE-5EA4-4D2A-89A9-BB834D328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51767" r="50267" b="25581"/>
          <a:stretch/>
        </p:blipFill>
        <p:spPr bwMode="auto">
          <a:xfrm>
            <a:off x="1468926" y="2596614"/>
            <a:ext cx="818990" cy="8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2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6173-C654-4281-A9D9-23A2DE4E7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Criteria based on established good practice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Effective graphs and tables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Communicating quality, uncertainty and change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Writing about statistics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the Code of Practice for Statistics TQV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E58699-FD4E-49C3-81D6-BF06F0AE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B5FF7C-4E26-44EC-BE0B-DA9E6C7E3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26214" b="25805"/>
          <a:stretch/>
        </p:blipFill>
        <p:spPr>
          <a:xfrm>
            <a:off x="7467212" y="4506159"/>
            <a:ext cx="2677496" cy="185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B56C4-A8A5-41E3-85ED-D57D39423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91"/>
          <a:stretch/>
        </p:blipFill>
        <p:spPr>
          <a:xfrm>
            <a:off x="2323338" y="4470256"/>
            <a:ext cx="4742688" cy="2053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D1D452-897C-42C2-8DE7-5417F12F5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685"/>
          <a:stretch/>
        </p:blipFill>
        <p:spPr>
          <a:xfrm>
            <a:off x="2437437" y="4335321"/>
            <a:ext cx="4697825" cy="2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EFD5AF-FFBE-4107-9C43-50C4BBF6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Short peer review report sent to producers highlighting good practice and providing actionable feedback or further support to aid improvement, where needed</a:t>
            </a:r>
          </a:p>
        </p:txBody>
      </p:sp>
      <p:pic>
        <p:nvPicPr>
          <p:cNvPr id="3074" name="Picture 2" descr="Image result for checklist]">
            <a:extLst>
              <a:ext uri="{FF2B5EF4-FFF2-40B4-BE49-F238E27FC236}">
                <a16:creationId xmlns:a16="http://schemas.microsoft.com/office/drawing/2014/main" id="{B29C4BBB-E52D-4E3F-A168-948094D5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15" y="3145027"/>
            <a:ext cx="5560570" cy="27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98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</p:txBody>
      </p:sp>
      <p:pic>
        <p:nvPicPr>
          <p:cNvPr id="1026" name="Picture 2" descr="Image result for april 2020">
            <a:extLst>
              <a:ext uri="{FF2B5EF4-FFF2-40B4-BE49-F238E27FC236}">
                <a16:creationId xmlns:a16="http://schemas.microsoft.com/office/drawing/2014/main" id="{71107BB0-673E-4BE4-9F9B-D2A75DECCB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 bwMode="auto">
          <a:xfrm>
            <a:off x="3279600" y="1825626"/>
            <a:ext cx="5632800" cy="403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4DD-89ED-4117-86F0-761CC7FCC096}"/>
              </a:ext>
            </a:extLst>
          </p:cNvPr>
          <p:cNvSpPr txBox="1"/>
          <p:nvPr/>
        </p:nvSpPr>
        <p:spPr>
          <a:xfrm>
            <a:off x="5602248" y="2718513"/>
            <a:ext cx="1274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FF0000"/>
                </a:solidFill>
                <a:latin typeface="Forte" panose="03060902040502070203" pitchFamily="66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787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5DE8-6929-47AC-AB2E-E4E3A2004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Sharing best practice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best to share examples of excellent practice to the wider GSS and Analysis Function?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would you like to see or hear about examples of good practice?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You can record your ideas on the flipchart paper and post-its on your tables</a:t>
            </a:r>
          </a:p>
        </p:txBody>
      </p:sp>
    </p:spTree>
    <p:extLst>
      <p:ext uri="{BB962C8B-B14F-4D97-AF65-F5344CB8AC3E}">
        <p14:creationId xmlns:p14="http://schemas.microsoft.com/office/powerpoint/2010/main" val="2832851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51F-6AC6-4511-954F-003B8481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reviews of National Statistics</a:t>
            </a:r>
            <a:b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5DE8-6929-47AC-AB2E-E4E3A2004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Beyond National Statistics publications</a:t>
            </a:r>
          </a:p>
          <a:p>
            <a:pPr marL="457200" lvl="1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else would you like to see peer reviewed?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Place the types of outputs in order of importance and label 1</a:t>
            </a:r>
            <a:r>
              <a:rPr lang="en-GB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GB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GB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etc..</a:t>
            </a:r>
          </a:p>
          <a:p>
            <a:pPr marL="0" indent="0"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Use the blank cards to add anything we’ve missed</a:t>
            </a:r>
          </a:p>
        </p:txBody>
      </p:sp>
    </p:spTree>
    <p:extLst>
      <p:ext uri="{BB962C8B-B14F-4D97-AF65-F5344CB8AC3E}">
        <p14:creationId xmlns:p14="http://schemas.microsoft.com/office/powerpoint/2010/main" val="91793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573F-6C0C-4E7A-A7B6-C3F7D1F9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/>
          </a:bodyPr>
          <a:lstStyle/>
          <a:p>
            <a:r>
              <a:rPr lang="en-GB" sz="3700" dirty="0">
                <a:solidFill>
                  <a:srgbClr val="FFFFFF"/>
                </a:solidFill>
              </a:rPr>
              <a:t>Presentation and Dissemination Symposium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5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92570-1E29-4B27-A510-AAB0CECD5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491" y="2575034"/>
            <a:ext cx="3840085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FFFF"/>
                </a:solidFill>
              </a:rPr>
              <a:t>Professor Sir Ian Diamond</a:t>
            </a:r>
          </a:p>
          <a:p>
            <a:pPr marL="0" indent="0">
              <a:buNone/>
            </a:pPr>
            <a:r>
              <a:rPr lang="en-GB" sz="1600" dirty="0">
                <a:hlinkClick r:id="rId2"/>
              </a:rPr>
              <a:t>National.Statistician@Statistics.Gov.UK</a:t>
            </a:r>
            <a:r>
              <a:rPr lang="en-GB" sz="1600" dirty="0"/>
              <a:t>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0B2C92A-56A4-4EEF-AA2B-6A00B98D5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r="19471" b="-2"/>
          <a:stretch/>
        </p:blipFill>
        <p:spPr>
          <a:xfrm>
            <a:off x="5933137" y="11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5" name="Picture 2" descr="Image result for uk statistics authority">
            <a:extLst>
              <a:ext uri="{FF2B5EF4-FFF2-40B4-BE49-F238E27FC236}">
                <a16:creationId xmlns:a16="http://schemas.microsoft.com/office/drawing/2014/main" id="{7648644D-0D7A-4CA1-957D-25B0468C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101996"/>
            <a:ext cx="2295524" cy="78175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B0897-7C69-467E-B361-672ECE60AEF9}"/>
              </a:ext>
            </a:extLst>
          </p:cNvPr>
          <p:cNvSpPr txBox="1"/>
          <p:nvPr/>
        </p:nvSpPr>
        <p:spPr>
          <a:xfrm>
            <a:off x="2971801" y="3943350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23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41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A63B-215B-4045-9870-93038443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GB" sz="4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comments 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C09D2-3724-4337-AC9E-8B230BD43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340474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goodpracticeteam@statistics.gov.uk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57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D41B5-1491-4B48-8A00-C1F3797E03A8}"/>
              </a:ext>
            </a:extLst>
          </p:cNvPr>
          <p:cNvSpPr txBox="1"/>
          <p:nvPr/>
        </p:nvSpPr>
        <p:spPr>
          <a:xfrm>
            <a:off x="2425083" y="2885243"/>
            <a:ext cx="7341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and Dissemination Committee awards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1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D41B5-1491-4B48-8A00-C1F3797E03A8}"/>
              </a:ext>
            </a:extLst>
          </p:cNvPr>
          <p:cNvSpPr txBox="1"/>
          <p:nvPr/>
        </p:nvSpPr>
        <p:spPr>
          <a:xfrm>
            <a:off x="2549371" y="2530137"/>
            <a:ext cx="7341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 presentation and dissemination committee (PDC)?</a:t>
            </a:r>
          </a:p>
        </p:txBody>
      </p:sp>
    </p:spTree>
    <p:extLst>
      <p:ext uri="{BB962C8B-B14F-4D97-AF65-F5344CB8AC3E}">
        <p14:creationId xmlns:p14="http://schemas.microsoft.com/office/powerpoint/2010/main" val="2983467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2B27336-4B6B-4A25-99D7-D4FD4050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54854" y="7111847"/>
            <a:ext cx="632655" cy="365125"/>
          </a:xfrm>
        </p:spPr>
        <p:txBody>
          <a:bodyPr/>
          <a:lstStyle/>
          <a:p>
            <a:pPr algn="r"/>
            <a:fld id="{F42E6F97-3AC2-4D79-878D-DA9E87BBCD99}" type="datetime4">
              <a:rPr lang="en-GB" smtClean="0"/>
              <a:pPr algn="r"/>
              <a:t>20 February 2020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4481F3-BBA4-4AE5-ABED-20DFF848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54855" y="7116972"/>
            <a:ext cx="633548" cy="360000"/>
          </a:xfrm>
        </p:spPr>
        <p:txBody>
          <a:bodyPr/>
          <a:lstStyle/>
          <a:p>
            <a:pPr algn="r"/>
            <a:fld id="{ED90C7D8-A463-4D44-A44E-FDAAFD65B625}" type="slidenum">
              <a:rPr lang="en-GB" smtClean="0"/>
              <a:pPr algn="r"/>
              <a:t>33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803A1-D072-4BAA-B4D1-340488CADC12}"/>
              </a:ext>
            </a:extLst>
          </p:cNvPr>
          <p:cNvSpPr/>
          <p:nvPr/>
        </p:nvSpPr>
        <p:spPr>
          <a:xfrm>
            <a:off x="102594" y="104774"/>
            <a:ext cx="11983348" cy="659686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3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556C5BB4-9C81-4ED8-94A6-D43E3BE0F40C}"/>
              </a:ext>
            </a:extLst>
          </p:cNvPr>
          <p:cNvSpPr/>
          <p:nvPr/>
        </p:nvSpPr>
        <p:spPr>
          <a:xfrm>
            <a:off x="301337" y="315946"/>
            <a:ext cx="11585863" cy="20093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20" b="1" dirty="0"/>
              <a:t>Presentation &amp; Dissemination Committee</a:t>
            </a:r>
          </a:p>
          <a:p>
            <a:pPr algn="ctr"/>
            <a:r>
              <a:rPr lang="en-GB" sz="2011" dirty="0"/>
              <a:t>Provides strategic and operational direction across the GSS;</a:t>
            </a:r>
          </a:p>
          <a:p>
            <a:pPr algn="ctr"/>
            <a:r>
              <a:rPr lang="en-GB" sz="2011" dirty="0"/>
              <a:t>Committee meetings are attended by departmental </a:t>
            </a:r>
            <a:r>
              <a:rPr lang="en-GB" sz="2011" b="1" dirty="0"/>
              <a:t>PDC members</a:t>
            </a:r>
          </a:p>
          <a:p>
            <a:pPr algn="ctr"/>
            <a:r>
              <a:rPr lang="en-GB" sz="2263" dirty="0"/>
              <a:t>Chair: Julie Stanborough (ONS)</a:t>
            </a:r>
          </a:p>
          <a:p>
            <a:pPr algn="ctr"/>
            <a:endParaRPr lang="en-GB" sz="377" dirty="0"/>
          </a:p>
          <a:p>
            <a:pPr algn="ctr"/>
            <a:r>
              <a:rPr lang="en-GB" sz="2514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PDC has three integral sub-groups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35F00EC3-6134-4ED0-AB77-A093DE27E8A7}"/>
              </a:ext>
            </a:extLst>
          </p:cNvPr>
          <p:cNvSpPr/>
          <p:nvPr/>
        </p:nvSpPr>
        <p:spPr>
          <a:xfrm>
            <a:off x="301337" y="2557268"/>
            <a:ext cx="3697146" cy="162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14" b="1" dirty="0">
                <a:solidFill>
                  <a:schemeClr val="tx1"/>
                </a:solidFill>
              </a:rPr>
              <a:t>Presentation </a:t>
            </a:r>
          </a:p>
          <a:p>
            <a:pPr algn="ctr"/>
            <a:r>
              <a:rPr lang="en-GB" sz="2514" b="1" dirty="0">
                <a:solidFill>
                  <a:schemeClr val="tx1"/>
                </a:solidFill>
              </a:rPr>
              <a:t>sub-group</a:t>
            </a:r>
          </a:p>
          <a:p>
            <a:pPr algn="ctr"/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2011" dirty="0">
                <a:solidFill>
                  <a:schemeClr val="tx1"/>
                </a:solidFill>
              </a:rPr>
              <a:t>Chair: Catherine Hope (DWP)</a:t>
            </a:r>
            <a:endParaRPr lang="en-GB" sz="1760" dirty="0">
              <a:solidFill>
                <a:schemeClr val="tx1"/>
              </a:solidFill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CA62B2C2-FC66-4A56-A985-3E540CCC01A5}"/>
              </a:ext>
            </a:extLst>
          </p:cNvPr>
          <p:cNvSpPr/>
          <p:nvPr/>
        </p:nvSpPr>
        <p:spPr>
          <a:xfrm>
            <a:off x="4245695" y="2557268"/>
            <a:ext cx="3697146" cy="162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14" b="1" dirty="0">
                <a:solidFill>
                  <a:schemeClr val="tx1"/>
                </a:solidFill>
              </a:rPr>
              <a:t>Open Data</a:t>
            </a:r>
          </a:p>
          <a:p>
            <a:pPr algn="ctr"/>
            <a:r>
              <a:rPr lang="en-GB" sz="2514" b="1" dirty="0">
                <a:solidFill>
                  <a:schemeClr val="tx1"/>
                </a:solidFill>
              </a:rPr>
              <a:t>sub-group</a:t>
            </a:r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2011" dirty="0">
                <a:solidFill>
                  <a:schemeClr val="tx1"/>
                </a:solidFill>
              </a:rPr>
              <a:t>Chair: Darren Barnes (ONS); Richmond Davies (NHS ISD)</a:t>
            </a:r>
            <a:endParaRPr lang="en-GB" sz="1760" dirty="0">
              <a:solidFill>
                <a:schemeClr val="tx1"/>
              </a:solidFill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917A771C-C07C-4C7B-A84B-DB74C435A72B}"/>
              </a:ext>
            </a:extLst>
          </p:cNvPr>
          <p:cNvSpPr/>
          <p:nvPr/>
        </p:nvSpPr>
        <p:spPr>
          <a:xfrm>
            <a:off x="8190054" y="2555483"/>
            <a:ext cx="3697146" cy="16237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14" b="1" dirty="0">
                <a:solidFill>
                  <a:schemeClr val="tx1"/>
                </a:solidFill>
              </a:rPr>
              <a:t>Web Dissemination</a:t>
            </a:r>
          </a:p>
          <a:p>
            <a:pPr algn="ctr"/>
            <a:r>
              <a:rPr lang="en-GB" sz="2514" b="1" dirty="0">
                <a:solidFill>
                  <a:schemeClr val="tx1"/>
                </a:solidFill>
              </a:rPr>
              <a:t>sub-group</a:t>
            </a:r>
          </a:p>
          <a:p>
            <a:pPr algn="ctr"/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2011" dirty="0">
                <a:solidFill>
                  <a:schemeClr val="tx1"/>
                </a:solidFill>
              </a:rPr>
              <a:t>Chair: John Wilkins</a:t>
            </a:r>
          </a:p>
          <a:p>
            <a:pPr algn="ctr"/>
            <a:r>
              <a:rPr lang="en-GB" sz="2011" dirty="0">
                <a:solidFill>
                  <a:schemeClr val="tx1"/>
                </a:solidFill>
              </a:rPr>
              <a:t>(DFT)</a:t>
            </a:r>
            <a:endParaRPr lang="en-GB" sz="1760" dirty="0">
              <a:solidFill>
                <a:schemeClr val="tx1"/>
              </a:solidFill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EF35304D-D7D9-4540-B483-274D1C8068B6}"/>
              </a:ext>
            </a:extLst>
          </p:cNvPr>
          <p:cNvSpPr/>
          <p:nvPr/>
        </p:nvSpPr>
        <p:spPr>
          <a:xfrm>
            <a:off x="301337" y="4930306"/>
            <a:ext cx="3697146" cy="162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63" b="1" dirty="0">
                <a:solidFill>
                  <a:srgbClr val="7030A0"/>
                </a:solidFill>
              </a:rPr>
              <a:t>Presentation champions</a:t>
            </a:r>
          </a:p>
          <a:p>
            <a:pPr algn="ctr"/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1508" dirty="0">
                <a:solidFill>
                  <a:schemeClr val="tx1"/>
                </a:solidFill>
              </a:rPr>
              <a:t>Each department has a presentation champion(s) to help up drive up presentation standards</a:t>
            </a:r>
            <a:endParaRPr lang="en-GB" sz="1383" dirty="0">
              <a:solidFill>
                <a:schemeClr val="tx1"/>
              </a:solidFill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8FE16729-6CE5-4C04-91B1-7F6915C57684}"/>
              </a:ext>
            </a:extLst>
          </p:cNvPr>
          <p:cNvSpPr/>
          <p:nvPr/>
        </p:nvSpPr>
        <p:spPr>
          <a:xfrm>
            <a:off x="4245695" y="4940194"/>
            <a:ext cx="3697146" cy="162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63" b="1" dirty="0">
                <a:solidFill>
                  <a:srgbClr val="7030A0"/>
                </a:solidFill>
              </a:rPr>
              <a:t>Open Data champions</a:t>
            </a:r>
          </a:p>
          <a:p>
            <a:pPr algn="ctr"/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1508" dirty="0">
                <a:solidFill>
                  <a:schemeClr val="tx1"/>
                </a:solidFill>
              </a:rPr>
              <a:t>Each department has an open data champion(s) to improve open data standards</a:t>
            </a:r>
            <a:endParaRPr lang="en-GB" sz="1383" dirty="0">
              <a:solidFill>
                <a:schemeClr val="tx1"/>
              </a:solidFill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D857A3C-93D6-4471-846F-376A1E336D38}"/>
              </a:ext>
            </a:extLst>
          </p:cNvPr>
          <p:cNvSpPr/>
          <p:nvPr/>
        </p:nvSpPr>
        <p:spPr>
          <a:xfrm>
            <a:off x="8190053" y="4940194"/>
            <a:ext cx="3697147" cy="162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63" b="1" dirty="0">
                <a:solidFill>
                  <a:srgbClr val="7030A0"/>
                </a:solidFill>
              </a:rPr>
              <a:t>Web Dissemination champions</a:t>
            </a:r>
            <a:endParaRPr lang="en-GB" sz="754" dirty="0">
              <a:solidFill>
                <a:schemeClr val="tx1"/>
              </a:solidFill>
            </a:endParaRPr>
          </a:p>
          <a:p>
            <a:pPr algn="ctr"/>
            <a:r>
              <a:rPr lang="en-GB" sz="1508" dirty="0">
                <a:solidFill>
                  <a:schemeClr val="tx1"/>
                </a:solidFill>
              </a:rPr>
              <a:t>Each department has a web dissemination champion(s) to ensure effective statistical dissemination on web platforms</a:t>
            </a:r>
            <a:endParaRPr lang="en-GB" sz="1383" dirty="0">
              <a:solidFill>
                <a:schemeClr val="tx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18B0C4A-58C4-4D97-82F0-8DEBECCBD735}"/>
              </a:ext>
            </a:extLst>
          </p:cNvPr>
          <p:cNvSpPr/>
          <p:nvPr/>
        </p:nvSpPr>
        <p:spPr>
          <a:xfrm rot="16200000">
            <a:off x="1883210" y="4497636"/>
            <a:ext cx="533400" cy="1143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5319BE9-1D89-4966-8187-408BE12CC364}"/>
              </a:ext>
            </a:extLst>
          </p:cNvPr>
          <p:cNvSpPr/>
          <p:nvPr/>
        </p:nvSpPr>
        <p:spPr>
          <a:xfrm rot="16200000">
            <a:off x="5827568" y="4508997"/>
            <a:ext cx="533400" cy="1143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A45DAF9-16EF-4AD6-86FC-48BC58C4440C}"/>
              </a:ext>
            </a:extLst>
          </p:cNvPr>
          <p:cNvSpPr/>
          <p:nvPr/>
        </p:nvSpPr>
        <p:spPr>
          <a:xfrm rot="16200000">
            <a:off x="9771926" y="4512668"/>
            <a:ext cx="533400" cy="1143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3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34653-0702-430A-AC2B-A4465D3AB3EE}"/>
              </a:ext>
            </a:extLst>
          </p:cNvPr>
          <p:cNvSpPr txBox="1"/>
          <p:nvPr/>
        </p:nvSpPr>
        <p:spPr>
          <a:xfrm>
            <a:off x="2899318" y="3075057"/>
            <a:ext cx="711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have we achieved?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5D783-41F7-476B-A689-48CD5C687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17" y="1678997"/>
            <a:ext cx="1211646" cy="1226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F94E4-D65C-42D0-902F-7C864DAD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79" y="2905183"/>
            <a:ext cx="2014851" cy="788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15550-234B-40E5-90B3-0FB474C9A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945" y="354978"/>
            <a:ext cx="2909246" cy="1455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A2DE4-F860-43F1-B36A-0EB83E088D20}"/>
              </a:ext>
            </a:extLst>
          </p:cNvPr>
          <p:cNvSpPr txBox="1"/>
          <p:nvPr/>
        </p:nvSpPr>
        <p:spPr>
          <a:xfrm>
            <a:off x="9124950" y="1810716"/>
            <a:ext cx="278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peer review workshops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F9363-A848-4526-8886-802E215EE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524" y="4329114"/>
            <a:ext cx="5057625" cy="1730240"/>
          </a:xfrm>
          <a:prstGeom prst="rect">
            <a:avLst/>
          </a:prstGeom>
        </p:spPr>
      </p:pic>
      <p:pic>
        <p:nvPicPr>
          <p:cNvPr id="1026" name="Picture 2" descr="Diagram showing how data is transformed from multiple excel spreadsheets into Linked Data">
            <a:extLst>
              <a:ext uri="{FF2B5EF4-FFF2-40B4-BE49-F238E27FC236}">
                <a16:creationId xmlns:a16="http://schemas.microsoft.com/office/drawing/2014/main" id="{59E862D3-CEC9-4A83-B886-29E416F1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40" y="454001"/>
            <a:ext cx="2670728" cy="20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ED452-9A1F-485F-9B56-908AEFE5F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285" y="370344"/>
            <a:ext cx="1101978" cy="1101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80BB7-2627-4120-9080-2A8E3DBC4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60" y="3572268"/>
            <a:ext cx="2525941" cy="18844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EDEA9F-93BE-4E50-AA1F-0EA70A07D1CB}"/>
              </a:ext>
            </a:extLst>
          </p:cNvPr>
          <p:cNvSpPr txBox="1"/>
          <p:nvPr/>
        </p:nvSpPr>
        <p:spPr>
          <a:xfrm>
            <a:off x="112346" y="5458531"/>
            <a:ext cx="299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statistical bulletins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9ECDB-C48D-4E8B-BE1B-0F80487EF935}"/>
              </a:ext>
            </a:extLst>
          </p:cNvPr>
          <p:cNvSpPr txBox="1"/>
          <p:nvPr/>
        </p:nvSpPr>
        <p:spPr>
          <a:xfrm>
            <a:off x="4087503" y="6067073"/>
            <a:ext cx="294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Updating guidance</a:t>
            </a:r>
          </a:p>
        </p:txBody>
      </p:sp>
    </p:spTree>
    <p:extLst>
      <p:ext uri="{BB962C8B-B14F-4D97-AF65-F5344CB8AC3E}">
        <p14:creationId xmlns:p14="http://schemas.microsoft.com/office/powerpoint/2010/main" val="4148242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B2BFA-E166-46DD-A2A4-B58A71C83677}"/>
              </a:ext>
            </a:extLst>
          </p:cNvPr>
          <p:cNvSpPr txBox="1"/>
          <p:nvPr/>
        </p:nvSpPr>
        <p:spPr>
          <a:xfrm>
            <a:off x="2542478" y="2733159"/>
            <a:ext cx="7649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to the awards…</a:t>
            </a:r>
          </a:p>
        </p:txBody>
      </p:sp>
    </p:spTree>
    <p:extLst>
      <p:ext uri="{BB962C8B-B14F-4D97-AF65-F5344CB8AC3E}">
        <p14:creationId xmlns:p14="http://schemas.microsoft.com/office/powerpoint/2010/main" val="1453738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7D864-250A-4B05-B786-FD9354BC6EBC}"/>
              </a:ext>
            </a:extLst>
          </p:cNvPr>
          <p:cNvSpPr txBox="1"/>
          <p:nvPr/>
        </p:nvSpPr>
        <p:spPr>
          <a:xfrm>
            <a:off x="5843239" y="446049"/>
            <a:ext cx="52581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first runner up…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9F890-ED5E-49E9-85BE-B8AC078DCC63}"/>
              </a:ext>
            </a:extLst>
          </p:cNvPr>
          <p:cNvSpPr txBox="1"/>
          <p:nvPr/>
        </p:nvSpPr>
        <p:spPr>
          <a:xfrm>
            <a:off x="816779" y="2886827"/>
            <a:ext cx="1055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</a:rPr>
              <a:t>Department for Work and Pensions</a:t>
            </a:r>
          </a:p>
          <a:p>
            <a:endParaRPr lang="en-GB" dirty="0"/>
          </a:p>
        </p:txBody>
      </p:sp>
      <p:pic>
        <p:nvPicPr>
          <p:cNvPr id="8" name="Picture 7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EEB0EF69-46A6-4040-A7B4-95F9E306F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96" y="4087156"/>
            <a:ext cx="3345714" cy="18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F5D92-552B-4B01-AF0B-30888075540D}"/>
              </a:ext>
            </a:extLst>
          </p:cNvPr>
          <p:cNvSpPr txBox="1"/>
          <p:nvPr/>
        </p:nvSpPr>
        <p:spPr>
          <a:xfrm>
            <a:off x="5665130" y="457201"/>
            <a:ext cx="60805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second runner up…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B18DA-D5E3-4C21-BD79-5D1F12444AA1}"/>
              </a:ext>
            </a:extLst>
          </p:cNvPr>
          <p:cNvSpPr txBox="1"/>
          <p:nvPr/>
        </p:nvSpPr>
        <p:spPr>
          <a:xfrm>
            <a:off x="2668394" y="2829730"/>
            <a:ext cx="7256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</a:rPr>
              <a:t>Office of Rail and Road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C098F3-E1BE-46DD-B5A6-CA7D5CF41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46" y="4320448"/>
            <a:ext cx="3477439" cy="16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243A0-FCB7-472B-8233-20139D581D0D}"/>
              </a:ext>
            </a:extLst>
          </p:cNvPr>
          <p:cNvSpPr txBox="1"/>
          <p:nvPr/>
        </p:nvSpPr>
        <p:spPr>
          <a:xfrm>
            <a:off x="5876693" y="503307"/>
            <a:ext cx="4971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winner is…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0224D-0C7B-4694-9A28-5F35DB85B999}"/>
              </a:ext>
            </a:extLst>
          </p:cNvPr>
          <p:cNvSpPr txBox="1"/>
          <p:nvPr/>
        </p:nvSpPr>
        <p:spPr>
          <a:xfrm>
            <a:off x="1856677" y="2828835"/>
            <a:ext cx="8815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</a:rPr>
              <a:t>Department for Education</a:t>
            </a:r>
          </a:p>
          <a:p>
            <a:endParaRPr lang="en-GB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46FFC06C-D536-44EA-8DEC-AD170AAE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99" y="4257991"/>
            <a:ext cx="3156260" cy="18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D41B5-1491-4B48-8A00-C1F3797E03A8}"/>
              </a:ext>
            </a:extLst>
          </p:cNvPr>
          <p:cNvSpPr txBox="1"/>
          <p:nvPr/>
        </p:nvSpPr>
        <p:spPr>
          <a:xfrm>
            <a:off x="2300796" y="2308194"/>
            <a:ext cx="7341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Connected Open Government Statistics (COGS)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Darren Barnes – Office for National Statistics</a:t>
            </a:r>
          </a:p>
        </p:txBody>
      </p:sp>
    </p:spTree>
    <p:extLst>
      <p:ext uri="{BB962C8B-B14F-4D97-AF65-F5344CB8AC3E}">
        <p14:creationId xmlns:p14="http://schemas.microsoft.com/office/powerpoint/2010/main" val="104872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172C-7981-41F2-BB61-2CDFA7CB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CE739-36BD-4F41-B965-5151535B6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‘We will disseminate in the usual  way’</a:t>
            </a:r>
          </a:p>
          <a:p>
            <a:r>
              <a:rPr lang="en-GB" dirty="0"/>
              <a:t>‘We will disseminate through conference papers and academic publications’</a:t>
            </a:r>
          </a:p>
          <a:p>
            <a:r>
              <a:rPr lang="en-GB" dirty="0"/>
              <a:t>‘When we have finished the work we will plan a dissemination strategy’</a:t>
            </a:r>
          </a:p>
          <a:p>
            <a:r>
              <a:rPr lang="en-GB" dirty="0"/>
              <a:t>‘That sounds like an interesting thing to do’</a:t>
            </a:r>
          </a:p>
          <a:p>
            <a:endParaRPr lang="en-GB" dirty="0"/>
          </a:p>
          <a:p>
            <a:r>
              <a:rPr lang="en-GB" dirty="0"/>
              <a:t>These were simulated!!!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81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D41B5-1491-4B48-8A00-C1F3797E03A8}"/>
              </a:ext>
            </a:extLst>
          </p:cNvPr>
          <p:cNvSpPr txBox="1"/>
          <p:nvPr/>
        </p:nvSpPr>
        <p:spPr>
          <a:xfrm>
            <a:off x="2425084" y="2654422"/>
            <a:ext cx="7098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Improving our statistical bulletins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Darren Waters – ONS Digital Publishing</a:t>
            </a:r>
          </a:p>
        </p:txBody>
      </p:sp>
    </p:spTree>
    <p:extLst>
      <p:ext uri="{BB962C8B-B14F-4D97-AF65-F5344CB8AC3E}">
        <p14:creationId xmlns:p14="http://schemas.microsoft.com/office/powerpoint/2010/main" val="3614289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3C7F0-F214-483C-9C3D-5061C31E2B0D}"/>
              </a:ext>
            </a:extLst>
          </p:cNvPr>
          <p:cNvSpPr/>
          <p:nvPr/>
        </p:nvSpPr>
        <p:spPr>
          <a:xfrm>
            <a:off x="9124950" y="161925"/>
            <a:ext cx="293370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D41B5-1491-4B48-8A00-C1F3797E03A8}"/>
              </a:ext>
            </a:extLst>
          </p:cNvPr>
          <p:cNvSpPr txBox="1"/>
          <p:nvPr/>
        </p:nvSpPr>
        <p:spPr>
          <a:xfrm>
            <a:off x="2425083" y="2512379"/>
            <a:ext cx="7341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Household Survey Comic 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Nangle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Scottish Government</a:t>
            </a:r>
          </a:p>
        </p:txBody>
      </p:sp>
    </p:spTree>
    <p:extLst>
      <p:ext uri="{BB962C8B-B14F-4D97-AF65-F5344CB8AC3E}">
        <p14:creationId xmlns:p14="http://schemas.microsoft.com/office/powerpoint/2010/main" val="2944219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959" y="20877"/>
            <a:ext cx="4872144" cy="6782767"/>
          </a:xfrm>
          <a:prstGeom prst="rect">
            <a:avLst/>
          </a:prstGeom>
        </p:spPr>
      </p:pic>
      <p:pic>
        <p:nvPicPr>
          <p:cNvPr id="4" name="Picture 3" descr="H:\From C\INFOGRAPHICS\2016\Summary report\for APS\SHS logo_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3" y="674239"/>
            <a:ext cx="5402502" cy="23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284" y="3309362"/>
            <a:ext cx="66888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2F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Extending the reach of our 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1A2F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A2F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Conor Nangle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A2F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</p:spTree>
    <p:extLst>
      <p:ext uri="{BB962C8B-B14F-4D97-AF65-F5344CB8AC3E}">
        <p14:creationId xmlns:p14="http://schemas.microsoft.com/office/powerpoint/2010/main" val="1583028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379743"/>
            <a:ext cx="10020822" cy="5645533"/>
          </a:xfrm>
        </p:spPr>
      </p:pic>
    </p:spTree>
    <p:extLst>
      <p:ext uri="{BB962C8B-B14F-4D97-AF65-F5344CB8AC3E}">
        <p14:creationId xmlns:p14="http://schemas.microsoft.com/office/powerpoint/2010/main" val="1386673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9778" y="1253324"/>
            <a:ext cx="103324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What is the 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SHS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?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038600" y="6474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825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614" y="3181809"/>
            <a:ext cx="2750685" cy="244270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00288" y="1085446"/>
            <a:ext cx="8321789" cy="98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Some findings from the </a:t>
            </a:r>
            <a:r>
              <a:rPr kumimoji="0" lang="en-GB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SHS</a:t>
            </a: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076" y="2264958"/>
            <a:ext cx="23798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75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65% </a:t>
            </a:r>
            <a:r>
              <a:rPr kumimoji="0" lang="en-GB" sz="1575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adults in 2018 thought that climate change  is an </a:t>
            </a:r>
            <a:r>
              <a:rPr kumimoji="0" lang="en-GB" sz="1575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immediate and urgent problem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980071" y="2219812"/>
            <a:ext cx="0" cy="3068053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78415" y="3780924"/>
            <a:ext cx="4502819" cy="0"/>
          </a:xfrm>
          <a:prstGeom prst="line">
            <a:avLst/>
          </a:prstGeom>
          <a:ln>
            <a:solidFill>
              <a:srgbClr val="65A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13" name="Picture 2" descr="C:\Users\U440927\Objective\Objects\A102697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35" y="6011128"/>
            <a:ext cx="1620180" cy="7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797" y="4181637"/>
            <a:ext cx="5077052" cy="10158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78416" y="2144860"/>
            <a:ext cx="378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adults aged 16 to 24 used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2018.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189" y="2591891"/>
            <a:ext cx="863497" cy="10257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682" y="2473618"/>
            <a:ext cx="1307306" cy="1307306"/>
          </a:xfrm>
          <a:prstGeom prst="rect">
            <a:avLst/>
          </a:prstGeom>
        </p:spPr>
      </p:pic>
      <p:pic>
        <p:nvPicPr>
          <p:cNvPr id="15" name="Picture 1" descr="SG_Master_CMY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381329"/>
            <a:ext cx="1993106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883998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3" name="Picture 2" descr="C:\Users\U440927\Objective\Objects\A10269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6" y="6012547"/>
            <a:ext cx="1620180" cy="7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442405\AppData\Local\Microsoft\Windows\INetCache\Content.Word\Rating of Neighbourhood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44031" r="9751" b="24403"/>
          <a:stretch/>
        </p:blipFill>
        <p:spPr bwMode="auto">
          <a:xfrm>
            <a:off x="2770795" y="2419346"/>
            <a:ext cx="2827751" cy="110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U442405\AppData\Local\Microsoft\Windows\INetCache\Content.Word\Internet us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19" y="4013146"/>
            <a:ext cx="4229100" cy="982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2152414" y="3689648"/>
            <a:ext cx="3943587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Users\U442405\AppData\Local\Microsoft\Windows\INetCache\Content.Word\Participation in Sport in month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22" y="3247966"/>
            <a:ext cx="2383594" cy="19852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283022" y="2158186"/>
            <a:ext cx="24615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7AAED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adults had taken part in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activity and sport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7AAED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previous four weeks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138971" y="1914385"/>
            <a:ext cx="13780" cy="3318793"/>
          </a:xfrm>
          <a:prstGeom prst="line">
            <a:avLst/>
          </a:prstGeom>
          <a:ln>
            <a:solidFill>
              <a:srgbClr val="65A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503" y="3689648"/>
            <a:ext cx="5374350" cy="1673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870" y="3161488"/>
            <a:ext cx="2657475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3900" y="1576724"/>
            <a:ext cx="434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65ACD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Ratings of neighbourhoods have been consistently high with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90%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65ACD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adults viewing their neighbourhood as a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or fairly good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65ACD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to live in 2018</a:t>
            </a:r>
          </a:p>
        </p:txBody>
      </p:sp>
      <p:pic>
        <p:nvPicPr>
          <p:cNvPr id="15" name="Picture 1" descr="SG_Master_CMY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381329"/>
            <a:ext cx="1993106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4032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4500" y="441324"/>
          <a:ext cx="10528300" cy="621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/>
          <p:cNvSpPr/>
          <p:nvPr/>
        </p:nvSpPr>
        <p:spPr>
          <a:xfrm rot="18440561">
            <a:off x="3379385" y="2650624"/>
            <a:ext cx="3167398" cy="588723"/>
          </a:xfrm>
          <a:prstGeom prst="right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19674131">
            <a:off x="4016047" y="3437625"/>
            <a:ext cx="3125912" cy="588723"/>
          </a:xfrm>
          <a:prstGeom prst="right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0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Why we did what we did?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 Strategic direction</a:t>
            </a:r>
          </a:p>
          <a:p>
            <a:r>
              <a:rPr lang="en-GB" sz="4800" dirty="0"/>
              <a:t> Falling response rates</a:t>
            </a:r>
          </a:p>
          <a:p>
            <a:r>
              <a:rPr lang="en-GB" sz="4800" dirty="0"/>
              <a:t> Created easily accessible outputs for interviewers and people</a:t>
            </a:r>
          </a:p>
          <a:p>
            <a:pPr marL="0" indent="0">
              <a:buNone/>
            </a:pPr>
            <a:endParaRPr lang="en-GB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</p:spTree>
    <p:extLst>
      <p:ext uri="{BB962C8B-B14F-4D97-AF65-F5344CB8AC3E}">
        <p14:creationId xmlns:p14="http://schemas.microsoft.com/office/powerpoint/2010/main" val="2811643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7374"/>
            <a:ext cx="9144000" cy="2387600"/>
          </a:xfrm>
        </p:spPr>
        <p:txBody>
          <a:bodyPr/>
          <a:lstStyle/>
          <a:p>
            <a:r>
              <a:rPr lang="en-GB" b="1" dirty="0">
                <a:solidFill>
                  <a:srgbClr val="25345D"/>
                </a:solidFill>
              </a:rPr>
              <a:t>SHS in the Past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5118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4128-5DA1-41D2-973A-9A8F6230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Dissemination: some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6963E-2DFE-42D9-965A-74D664E8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Dissemination strategy is as important as research strategy</a:t>
            </a:r>
          </a:p>
          <a:p>
            <a:r>
              <a:rPr lang="en-GB" dirty="0"/>
              <a:t>Do I want to make a difference?</a:t>
            </a:r>
          </a:p>
          <a:p>
            <a:pPr lvl="1"/>
            <a:r>
              <a:rPr lang="en-GB" dirty="0"/>
              <a:t>If no, then why are you doing this?</a:t>
            </a:r>
          </a:p>
          <a:p>
            <a:pPr lvl="1"/>
            <a:r>
              <a:rPr lang="en-GB" dirty="0"/>
              <a:t>If Yes then continue below:</a:t>
            </a:r>
          </a:p>
          <a:p>
            <a:pPr marL="914400" lvl="2" indent="0">
              <a:buNone/>
            </a:pPr>
            <a:r>
              <a:rPr lang="en-GB" dirty="0"/>
              <a:t>1. Involve the potential beneficiaries from day zero</a:t>
            </a:r>
          </a:p>
          <a:p>
            <a:pPr marL="914400" lvl="2" indent="0">
              <a:buNone/>
            </a:pPr>
            <a:r>
              <a:rPr lang="en-GB" dirty="0"/>
              <a:t>2. Plan how best to enable them to influence the work</a:t>
            </a:r>
          </a:p>
          <a:p>
            <a:pPr marL="914400" lvl="2" indent="0">
              <a:buNone/>
            </a:pPr>
            <a:r>
              <a:rPr lang="en-GB" dirty="0"/>
              <a:t>3. Plan an ‘in project’ dissemination plan</a:t>
            </a:r>
          </a:p>
          <a:p>
            <a:pPr marL="914400" lvl="2" indent="0">
              <a:buNone/>
            </a:pPr>
            <a:r>
              <a:rPr lang="en-GB" dirty="0"/>
              <a:t>4. Have a clear view of who are the key influencers/stakeholders</a:t>
            </a:r>
          </a:p>
        </p:txBody>
      </p:sp>
    </p:spTree>
    <p:extLst>
      <p:ext uri="{BB962C8B-B14F-4D97-AF65-F5344CB8AC3E}">
        <p14:creationId xmlns:p14="http://schemas.microsoft.com/office/powerpoint/2010/main" val="3205376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515"/>
          <a:stretch/>
        </p:blipFill>
        <p:spPr>
          <a:xfrm>
            <a:off x="7765006" y="3633753"/>
            <a:ext cx="4426994" cy="2722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7359"/>
          <a:stretch/>
        </p:blipFill>
        <p:spPr>
          <a:xfrm>
            <a:off x="123282" y="407804"/>
            <a:ext cx="3078162" cy="365215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9745" y="4059963"/>
            <a:ext cx="2581699" cy="233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Scotland's People Annual Report: Scottish Household Survey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0659" y="2314521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Authority Tables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8135" y="271845"/>
            <a:ext cx="11095719" cy="1308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Previously …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Three Publications: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-38102" r="-33310"/>
          <a:stretch/>
        </p:blipFill>
        <p:spPr>
          <a:xfrm>
            <a:off x="3973586" y="3499231"/>
            <a:ext cx="3856434" cy="32222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4130068" y="2114236"/>
            <a:ext cx="3543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Methodology and Fieldwork Outcomes Report</a:t>
            </a:r>
          </a:p>
        </p:txBody>
      </p:sp>
    </p:spTree>
    <p:extLst>
      <p:ext uri="{BB962C8B-B14F-4D97-AF65-F5344CB8AC3E}">
        <p14:creationId xmlns:p14="http://schemas.microsoft.com/office/powerpoint/2010/main" val="37557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45080"/>
            <a:ext cx="9144000" cy="949893"/>
          </a:xfrm>
        </p:spPr>
        <p:txBody>
          <a:bodyPr/>
          <a:lstStyle/>
          <a:p>
            <a:r>
              <a:rPr lang="en-GB" b="1" dirty="0" err="1">
                <a:solidFill>
                  <a:srgbClr val="25345D"/>
                </a:solidFill>
              </a:rPr>
              <a:t>SHS</a:t>
            </a:r>
            <a:r>
              <a:rPr lang="en-GB" b="1" dirty="0">
                <a:solidFill>
                  <a:srgbClr val="25345D"/>
                </a:solidFill>
              </a:rPr>
              <a:t> 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7492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6117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93323" y="2583888"/>
            <a:ext cx="6682839" cy="722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Still three main publications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9695" y="3500475"/>
            <a:ext cx="6682839" cy="722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But also…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7492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</p:spTree>
    <p:extLst>
      <p:ext uri="{BB962C8B-B14F-4D97-AF65-F5344CB8AC3E}">
        <p14:creationId xmlns:p14="http://schemas.microsoft.com/office/powerpoint/2010/main" val="3615542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3456" y="2497977"/>
            <a:ext cx="640508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038600" y="6474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638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5" y="856590"/>
            <a:ext cx="4215363" cy="5333073"/>
          </a:xfrm>
          <a:prstGeom prst="rect">
            <a:avLst/>
          </a:prstGeom>
          <a:ln>
            <a:solidFill>
              <a:srgbClr val="8EC8C0"/>
            </a:solidFill>
          </a:ln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9788" y="842211"/>
            <a:ext cx="5157787" cy="83895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2800" dirty="0">
                <a:solidFill>
                  <a:srgbClr val="008080"/>
                </a:solidFill>
                <a:ea typeface="+mj-ea"/>
                <a:cs typeface="+mj-cs"/>
              </a:rPr>
              <a:t>Key Findings Report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839788" y="1847850"/>
            <a:ext cx="5157787" cy="4341813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sz="2400" b="1" dirty="0">
                <a:solidFill>
                  <a:srgbClr val="25345D"/>
                </a:solidFill>
              </a:rPr>
              <a:t>45 page infographic style report</a:t>
            </a:r>
          </a:p>
          <a:p>
            <a:endParaRPr lang="en-GB" sz="2400" b="1" dirty="0">
              <a:solidFill>
                <a:srgbClr val="25345D"/>
              </a:solidFill>
            </a:endParaRPr>
          </a:p>
          <a:p>
            <a:r>
              <a:rPr lang="en-GB" sz="2400" b="1" dirty="0">
                <a:solidFill>
                  <a:srgbClr val="25345D"/>
                </a:solidFill>
              </a:rPr>
              <a:t>Focusses on the National Indicators in the SHS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823284" y="1152107"/>
            <a:ext cx="0" cy="4310230"/>
          </a:xfrm>
          <a:prstGeom prst="line">
            <a:avLst/>
          </a:prstGeom>
          <a:ln>
            <a:solidFill>
              <a:srgbClr val="8EC8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U440927\Objective\Objects\A102697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79495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59" y="79889"/>
            <a:ext cx="3800154" cy="5132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657" y="1359274"/>
            <a:ext cx="3824293" cy="4997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7145584" y="3229331"/>
            <a:ext cx="7983578" cy="838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 the Numbers</a:t>
            </a:r>
          </a:p>
        </p:txBody>
      </p:sp>
    </p:spTree>
    <p:extLst>
      <p:ext uri="{BB962C8B-B14F-4D97-AF65-F5344CB8AC3E}">
        <p14:creationId xmlns:p14="http://schemas.microsoft.com/office/powerpoint/2010/main" val="278945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558800" y="365125"/>
            <a:ext cx="9217901" cy="132556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8080"/>
                </a:solidFill>
                <a:latin typeface="+mn-lt"/>
              </a:rPr>
              <a:t>Local Authority Services and Performance Dashboard </a:t>
            </a:r>
            <a:br>
              <a:rPr lang="en-GB" sz="3200" b="1" dirty="0">
                <a:solidFill>
                  <a:srgbClr val="008080"/>
                </a:solidFill>
                <a:latin typeface="+mn-lt"/>
              </a:rPr>
            </a:br>
            <a:endParaRPr lang="en-GB" sz="3200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12" name="Picture 11" descr="C:\Users\U440927\Objective\Objects\A10269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312257"/>
            <a:ext cx="10787063" cy="49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1157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941"/>
            <a:ext cx="3720230" cy="3816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06" y="1528046"/>
            <a:ext cx="3551994" cy="482830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6172200" y="2047875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page story-telling report, mixing quantitative and qualitative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34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34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story of a single person, with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physical activity stats mixed in</a:t>
            </a:r>
          </a:p>
        </p:txBody>
      </p:sp>
      <p:sp>
        <p:nvSpPr>
          <p:cNvPr id="14" name="Text Placeholder 10"/>
          <p:cNvSpPr txBox="1">
            <a:spLocks/>
          </p:cNvSpPr>
          <p:nvPr/>
        </p:nvSpPr>
        <p:spPr>
          <a:xfrm>
            <a:off x="5649238" y="1095647"/>
            <a:ext cx="568074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Single Step – Physical activity report</a:t>
            </a:r>
          </a:p>
        </p:txBody>
      </p:sp>
      <p:pic>
        <p:nvPicPr>
          <p:cNvPr id="16" name="Picture 15" descr="C:\Users\U440927\Objective\Objects\A102697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18973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+mn-lt"/>
              </a:rPr>
              <a:t>SHS Data Comic</a:t>
            </a:r>
            <a:br>
              <a:rPr lang="en-GB" sz="4000" b="1" dirty="0">
                <a:solidFill>
                  <a:srgbClr val="008080"/>
                </a:solidFill>
              </a:rPr>
            </a:br>
            <a:endParaRPr lang="en-GB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839788" y="1890115"/>
            <a:ext cx="411228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25345D"/>
                </a:solidFill>
              </a:rPr>
              <a:t>Used to heighten awareness of the survey and to increase survey participation.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25345D"/>
                </a:solidFill>
              </a:rPr>
              <a:t>It will also extend the audience of the survey results beyond stakeholders and academics by creating easy-to-follow statistical output, making the survey results accessible to the general public.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11" name="Picture 10" descr="C:\Users\U440927\Objective\Objects\A10269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4617841"/>
            <a:ext cx="4395107" cy="1738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607" y="204975"/>
            <a:ext cx="4398801" cy="621051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14938" y="204975"/>
            <a:ext cx="4376433" cy="6210510"/>
            <a:chOff x="5414938" y="204975"/>
            <a:chExt cx="4376433" cy="6210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4938" y="204975"/>
              <a:ext cx="4376433" cy="621051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981373" y="204975"/>
              <a:ext cx="795328" cy="252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74848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268261" y="456896"/>
            <a:ext cx="14728521" cy="3827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3"/>
              </a:rPr>
              <a:t>Scottish Household Survey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3"/>
              </a:rPr>
              <a:t>comic film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364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DAAD-39D7-409E-B248-3E225C0A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Multiple Strategies give Multiple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125C6-B821-4BBF-B3C3-0E1F9583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You often need to think through multiple approaches to get real impact</a:t>
            </a:r>
          </a:p>
          <a:p>
            <a:r>
              <a:rPr lang="en-GB" dirty="0" err="1"/>
              <a:t>Eg</a:t>
            </a:r>
            <a:r>
              <a:rPr lang="en-GB" dirty="0"/>
              <a:t> </a:t>
            </a:r>
          </a:p>
          <a:p>
            <a:r>
              <a:rPr lang="en-GB" sz="1400" b="1" dirty="0"/>
              <a:t>Clements, S., Stone, N., Diamond, I.D. and </a:t>
            </a:r>
            <a:r>
              <a:rPr lang="en-GB" sz="1400" b="1" dirty="0" err="1"/>
              <a:t>Ingham</a:t>
            </a:r>
            <a:r>
              <a:rPr lang="en-GB" sz="1400" b="1" dirty="0"/>
              <a:t>, R.</a:t>
            </a:r>
            <a:r>
              <a:rPr lang="en-GB" sz="1400" dirty="0"/>
              <a:t>  Modelling the spatial </a:t>
            </a:r>
          </a:p>
          <a:p>
            <a:pPr marL="0" indent="0">
              <a:buNone/>
            </a:pPr>
            <a:r>
              <a:rPr lang="en-GB" sz="1400" dirty="0"/>
              <a:t>	variation of teenage conceptions in Wessex.  </a:t>
            </a:r>
            <a:r>
              <a:rPr lang="en-GB" sz="1400" i="1" dirty="0"/>
              <a:t>British Journal of Family Planning</a:t>
            </a:r>
            <a:r>
              <a:rPr lang="en-GB" sz="1400" dirty="0"/>
              <a:t>, 24, </a:t>
            </a:r>
          </a:p>
          <a:p>
            <a:pPr marL="0" indent="0">
              <a:buNone/>
            </a:pPr>
            <a:r>
              <a:rPr lang="en-GB" sz="1400" dirty="0"/>
              <a:t>	1998, 61-71.</a:t>
            </a:r>
          </a:p>
          <a:p>
            <a:pPr marL="0" indent="0">
              <a:buNone/>
            </a:pPr>
            <a:r>
              <a:rPr lang="en-GB" dirty="0"/>
              <a:t>` </a:t>
            </a:r>
            <a:r>
              <a:rPr lang="en-GB" sz="1400" b="1" dirty="0"/>
              <a:t>Diamond, I.D., </a:t>
            </a:r>
            <a:r>
              <a:rPr lang="en-GB" sz="1400" b="1" dirty="0" err="1"/>
              <a:t>Ingham</a:t>
            </a:r>
            <a:r>
              <a:rPr lang="en-GB" sz="1400" b="1" dirty="0"/>
              <a:t>, R., Clements, S. and Stone, N.</a:t>
            </a:r>
            <a:r>
              <a:rPr lang="en-GB" sz="1400" dirty="0"/>
              <a:t>  Multilevel modelling of the</a:t>
            </a:r>
          </a:p>
          <a:p>
            <a:pPr marL="0" indent="0">
              <a:buNone/>
            </a:pPr>
            <a:r>
              <a:rPr lang="en-GB" sz="1400" dirty="0"/>
              <a:t>	spatial variation in teenage pregnancy outcomes in Wessex.  </a:t>
            </a:r>
            <a:r>
              <a:rPr lang="en-GB" sz="1400" i="1" dirty="0"/>
              <a:t>Journal of Royal Statistical </a:t>
            </a:r>
            <a:endParaRPr lang="en-GB" sz="1400" dirty="0"/>
          </a:p>
          <a:p>
            <a:pPr marL="0" indent="0">
              <a:buNone/>
            </a:pPr>
            <a:r>
              <a:rPr lang="en-GB" sz="1400" i="1" dirty="0"/>
              <a:t>	Society, Series A</a:t>
            </a:r>
            <a:r>
              <a:rPr lang="en-GB" sz="1400" dirty="0"/>
              <a:t>, 162, 1999, 273-290.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Plus many presentations to senior public health professionals, nurses and young people.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049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7013"/>
            <a:ext cx="10515600" cy="1325563"/>
          </a:xfrm>
        </p:spPr>
        <p:txBody>
          <a:bodyPr>
            <a:normAutofit/>
          </a:bodyPr>
          <a:lstStyle/>
          <a:p>
            <a:r>
              <a:rPr lang="en-GB" sz="525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12" y="365125"/>
            <a:ext cx="8460288" cy="6345216"/>
          </a:xfrm>
        </p:spPr>
      </p:pic>
    </p:spTree>
    <p:extLst>
      <p:ext uri="{BB962C8B-B14F-4D97-AF65-F5344CB8AC3E}">
        <p14:creationId xmlns:p14="http://schemas.microsoft.com/office/powerpoint/2010/main" val="3660689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093" y="619545"/>
            <a:ext cx="6889315" cy="54282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25345D"/>
                </a:solidFill>
                <a:latin typeface="+mn-lt"/>
              </a:rPr>
              <a:t>Quiz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542" y="1162368"/>
            <a:ext cx="48577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2943" y="381874"/>
            <a:ext cx="7565721" cy="6124989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7200" dirty="0">
                <a:solidFill>
                  <a:srgbClr val="8EC8C0"/>
                </a:solidFill>
              </a:rPr>
              <a:t>Uses postcards and improved advance materials</a:t>
            </a:r>
          </a:p>
          <a:p>
            <a:pPr>
              <a:spcBef>
                <a:spcPct val="0"/>
              </a:spcBef>
              <a:defRPr/>
            </a:pPr>
            <a:endParaRPr lang="en-GB" sz="7200" dirty="0">
              <a:solidFill>
                <a:srgbClr val="8EC8C0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en-GB" sz="5400" dirty="0">
              <a:solidFill>
                <a:srgbClr val="0080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/>
          <a:stretch/>
        </p:blipFill>
        <p:spPr>
          <a:xfrm>
            <a:off x="9144159" y="400050"/>
            <a:ext cx="2705100" cy="3258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5" y="3963693"/>
            <a:ext cx="3002304" cy="2894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5782543"/>
            <a:ext cx="1933312" cy="9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55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 </a:t>
            </a:r>
            <a:r>
              <a:rPr lang="en-GB" sz="6600" b="1" dirty="0">
                <a:solidFill>
                  <a:srgbClr val="008080"/>
                </a:solidFill>
                <a:hlinkClick r:id="rId4"/>
              </a:rPr>
              <a:t>Scottish Household Survey film</a:t>
            </a:r>
            <a:endParaRPr lang="en-GB" sz="6600" b="1" dirty="0">
              <a:solidFill>
                <a:srgbClr val="00808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875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Incentive Experiment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62249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54580" y="1113443"/>
            <a:ext cx="6682839" cy="722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things I didn’t have time to show you…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282" y="2471475"/>
            <a:ext cx="53641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Climate Change Topic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report – Fife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Authority R shiny Dashboard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8EC8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Incentive experiment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8EC8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many more…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50935" y="16177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IMPACT…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7492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</p:spTree>
    <p:extLst>
      <p:ext uri="{BB962C8B-B14F-4D97-AF65-F5344CB8AC3E}">
        <p14:creationId xmlns:p14="http://schemas.microsoft.com/office/powerpoint/2010/main" val="11746206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4" y="152637"/>
            <a:ext cx="7310227" cy="656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0" y="892984"/>
            <a:ext cx="4227911" cy="523743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3" y="5348465"/>
            <a:ext cx="10622072" cy="114945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GB" sz="4000" b="1" dirty="0">
                <a:solidFill>
                  <a:srgbClr val="8EC8C0"/>
                </a:solidFill>
                <a:latin typeface="+mn-lt"/>
                <a:ea typeface="+mn-ea"/>
                <a:cs typeface="+mn-cs"/>
              </a:rPr>
              <a:t>13 media articles which directly reference the </a:t>
            </a:r>
            <a:r>
              <a:rPr lang="en-GB" sz="4000" b="1" dirty="0" err="1">
                <a:solidFill>
                  <a:srgbClr val="8EC8C0"/>
                </a:solidFill>
                <a:latin typeface="+mn-lt"/>
                <a:ea typeface="+mn-ea"/>
                <a:cs typeface="+mn-cs"/>
              </a:rPr>
              <a:t>SHS</a:t>
            </a:r>
            <a:r>
              <a:rPr lang="en-GB" sz="4000" b="1" dirty="0">
                <a:solidFill>
                  <a:srgbClr val="8EC8C0"/>
                </a:solidFill>
                <a:latin typeface="+mn-lt"/>
                <a:ea typeface="+mn-ea"/>
                <a:cs typeface="+mn-cs"/>
              </a:rPr>
              <a:t>, double the previous year</a:t>
            </a:r>
          </a:p>
        </p:txBody>
      </p:sp>
      <p:sp>
        <p:nvSpPr>
          <p:cNvPr id="9" name="Rectangle 8"/>
          <p:cNvSpPr/>
          <p:nvPr/>
        </p:nvSpPr>
        <p:spPr>
          <a:xfrm>
            <a:off x="306234" y="185098"/>
            <a:ext cx="637613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34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Media Coverage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83" y="1859993"/>
            <a:ext cx="7056459" cy="26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92" y="347552"/>
            <a:ext cx="3234069" cy="574047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743" y="913043"/>
            <a:ext cx="6379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 and Facebook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 received 4,205 views on Twitter and 2,500 on Facebook</a:t>
            </a:r>
          </a:p>
        </p:txBody>
      </p:sp>
    </p:spTree>
    <p:extLst>
      <p:ext uri="{BB962C8B-B14F-4D97-AF65-F5344CB8AC3E}">
        <p14:creationId xmlns:p14="http://schemas.microsoft.com/office/powerpoint/2010/main" val="4201003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Awards</a:t>
            </a:r>
            <a:b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</a:br>
            <a:endParaRPr lang="en-GB" sz="6600" b="1" dirty="0">
              <a:solidFill>
                <a:srgbClr val="00808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0" y="1290181"/>
            <a:ext cx="5203061" cy="4033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25" y="1845817"/>
            <a:ext cx="5929251" cy="39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F8F083-8BD7-4F7F-BBBF-393DF43A703C}"/>
              </a:ext>
            </a:extLst>
          </p:cNvPr>
          <p:cNvSpPr txBox="1">
            <a:spLocks/>
          </p:cNvSpPr>
          <p:nvPr/>
        </p:nvSpPr>
        <p:spPr>
          <a:xfrm>
            <a:off x="2152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Three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Visualisation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2324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Challenges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85FD7816-C7A3-4DD4-942C-2E1771C352D7}"/>
              </a:ext>
            </a:extLst>
          </p:cNvPr>
          <p:cNvGraphicFramePr/>
          <p:nvPr/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Image result for uk statistics authority">
            <a:extLst>
              <a:ext uri="{FF2B5EF4-FFF2-40B4-BE49-F238E27FC236}">
                <a16:creationId xmlns:a16="http://schemas.microsoft.com/office/drawing/2014/main" id="{6F46A567-8F6F-4DCA-AEDC-F4EB15B0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72476" y="6076242"/>
            <a:ext cx="2295524" cy="781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4131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B18B57-083D-42D6-865A-573B6D94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65" y="350730"/>
            <a:ext cx="9017242" cy="878048"/>
          </a:xfrm>
          <a:solidFill>
            <a:srgbClr val="71B2C9"/>
          </a:solidFill>
        </p:spPr>
        <p:txBody>
          <a:bodyPr>
            <a:normAutofit/>
          </a:bodyPr>
          <a:lstStyle/>
          <a:p>
            <a:r>
              <a:rPr lang="en-GB" dirty="0"/>
              <a:t>Response rate trends maintaining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9D2C12A-3DA5-4B54-AF0E-AD12F825B098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936460" y="1892019"/>
            <a:ext cx="2916788" cy="145725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indent="0">
              <a:spcBef>
                <a:spcPts val="544"/>
              </a:spcBef>
              <a:spcAft>
                <a:spcPts val="544"/>
              </a:spcAft>
              <a:buClr>
                <a:srgbClr val="222223"/>
              </a:buClr>
              <a:buNone/>
            </a:pPr>
            <a:r>
              <a:rPr lang="en-GB" sz="7982" b="1" dirty="0">
                <a:solidFill>
                  <a:srgbClr val="00808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64%</a:t>
            </a:r>
            <a:br>
              <a:rPr lang="en-GB" sz="2540" dirty="0">
                <a:solidFill>
                  <a:srgbClr val="008080"/>
                </a:solidFill>
              </a:rPr>
            </a:br>
            <a:r>
              <a:rPr lang="en-GB" sz="2540" dirty="0"/>
              <a:t>in 2017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8DDF3CFA-60C7-401E-9C27-BEC6A60BEF09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4136681" y="1665613"/>
          <a:ext cx="7053549" cy="4856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278741" y="4564968"/>
            <a:ext cx="3574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issue response rate up from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48%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54%</a:t>
            </a:r>
          </a:p>
        </p:txBody>
      </p:sp>
    </p:spTree>
    <p:extLst>
      <p:ext uri="{BB962C8B-B14F-4D97-AF65-F5344CB8AC3E}">
        <p14:creationId xmlns:p14="http://schemas.microsoft.com/office/powerpoint/2010/main" val="36512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How on earth did we do it all!?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</p:spTree>
    <p:extLst>
      <p:ext uri="{BB962C8B-B14F-4D97-AF65-F5344CB8AC3E}">
        <p14:creationId xmlns:p14="http://schemas.microsoft.com/office/powerpoint/2010/main" val="1140600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3" y="256414"/>
            <a:ext cx="4504597" cy="6006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735" y="451030"/>
            <a:ext cx="496341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Made new alliances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6" y="1828799"/>
            <a:ext cx="2770104" cy="369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21" y="3259478"/>
            <a:ext cx="2150540" cy="32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66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3" y="570016"/>
            <a:ext cx="10515600" cy="154379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8080"/>
                </a:solidFill>
              </a:rPr>
              <a:t>Brainstorming…</a:t>
            </a:r>
            <a:endParaRPr lang="en-GB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70" y="2392471"/>
            <a:ext cx="6727986" cy="378449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8062" y="1726190"/>
            <a:ext cx="9155875" cy="44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2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What is next for the </a:t>
            </a:r>
            <a:r>
              <a:rPr lang="en-GB" sz="6600" b="1" dirty="0" err="1">
                <a:solidFill>
                  <a:srgbClr val="008080"/>
                </a:solidFill>
                <a:latin typeface="+mn-lt"/>
                <a:ea typeface="+mn-ea"/>
                <a:cs typeface="+mn-cs"/>
              </a:rPr>
              <a:t>SHS</a:t>
            </a:r>
            <a:r>
              <a:rPr lang="en-GB" sz="6600" b="1" dirty="0">
                <a:solidFill>
                  <a:srgbClr val="008080"/>
                </a:solidFill>
                <a:latin typeface="+mn-lt"/>
                <a:ea typeface="+mn-ea"/>
                <a:cs typeface="+mn-cs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5" y="1824036"/>
            <a:ext cx="11590867" cy="43513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Social Capital topic report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Young people’s report (year of young people)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Engagement week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New data comic - 20 year anniversary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New Local Authority RAP report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Q-step academy</a:t>
            </a:r>
          </a:p>
          <a:p>
            <a:pPr marL="457200" indent="-457200">
              <a:spcBef>
                <a:spcPct val="0"/>
              </a:spcBef>
              <a:defRPr/>
            </a:pPr>
            <a:endParaRPr lang="en-GB" sz="4400" b="1" dirty="0">
              <a:solidFill>
                <a:srgbClr val="008080"/>
              </a:solidFill>
            </a:endParaRPr>
          </a:p>
          <a:p>
            <a:pPr marL="457200" indent="-457200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008080"/>
                </a:solidFill>
              </a:rPr>
              <a:t>and business as usual 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6042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2060"/>
                </a:solidFill>
                <a:latin typeface="+mn-lt"/>
              </a:rPr>
              <a:t>LINKS TO SHS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08450"/>
          </a:xfrm>
        </p:spPr>
        <p:txBody>
          <a:bodyPr>
            <a:normAutofit fontScale="55000" lnSpcReduction="20000"/>
          </a:bodyPr>
          <a:lstStyle/>
          <a:p>
            <a:pPr marL="342900" indent="-342900"/>
            <a:r>
              <a:rPr lang="en-GB" b="1" dirty="0">
                <a:solidFill>
                  <a:srgbClr val="008080"/>
                </a:solidFill>
                <a:hlinkClick r:id="rId3"/>
              </a:rPr>
              <a:t>Main publication page</a:t>
            </a:r>
            <a:endParaRPr lang="en-GB" b="1" dirty="0">
              <a:solidFill>
                <a:srgbClr val="008080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4"/>
              </a:rPr>
              <a:t>Scotland's People Annual Report: Scottish Household Survey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5"/>
              </a:rPr>
              <a:t>Local Authority Tables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6"/>
              </a:rPr>
              <a:t>SHS Key Findings Summary Report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7"/>
              </a:rPr>
              <a:t>A Single Step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8"/>
              </a:rPr>
              <a:t>Methodology and Fieldwork outcomes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9"/>
              </a:rPr>
              <a:t>Behind the Numbers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0"/>
              </a:rPr>
              <a:t>SHS Climate Change Topic Report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1"/>
              </a:rPr>
              <a:t>SHS Data Comic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2"/>
              </a:rPr>
              <a:t>Animation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3"/>
              </a:rPr>
              <a:t>Podcast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4"/>
              </a:rPr>
              <a:t>Local Authority Services and Performance Dashboard</a:t>
            </a:r>
            <a:r>
              <a:rPr lang="en-GB" dirty="0">
                <a:solidFill>
                  <a:schemeClr val="accent1"/>
                </a:solidFill>
              </a:rPr>
              <a:t> </a:t>
            </a: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5"/>
              </a:rPr>
              <a:t>Bespoke report – Fife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/>
            <a:r>
              <a:rPr lang="en-GB" dirty="0">
                <a:solidFill>
                  <a:schemeClr val="accent1"/>
                </a:solidFill>
                <a:hlinkClick r:id="rId16"/>
              </a:rPr>
              <a:t>Quiz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 descr="C:\Users\U440927\Objective\Objects\A1026973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01" y="204975"/>
            <a:ext cx="2160240" cy="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56908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53541" y="1253332"/>
            <a:ext cx="10515600" cy="358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http://www.gov.scot/SHS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shs@gov.scot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Conor.nangle@gov.scot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ScotStat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ScotStat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#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ScottishHouseholdSurvey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Mailing list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ScotStat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Register.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16482" y="517526"/>
            <a:ext cx="9589718" cy="284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Contact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71184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http://www.gov.scot/SHS/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EFA5C-DCF3-6140-987E-B4B2440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59901" y="43891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for listening!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455" y1="95373" x2="11455" y2="95373"/>
                        <a14:foregroundMark x1="1238" y1="91774" x2="17647" y2="87404"/>
                        <a14:foregroundMark x1="17647" y1="87661" x2="20433" y2="80977"/>
                        <a14:foregroundMark x1="21053" y1="80977" x2="30031" y2="77121"/>
                        <a14:foregroundMark x1="67492" y1="79692" x2="74303" y2="80463"/>
                        <a14:foregroundMark x1="75851" y1="80977" x2="79876" y2="86632"/>
                        <a14:foregroundMark x1="80186" y1="86632" x2="99690" y2="93573"/>
                        <a14:foregroundMark x1="26625" y1="94087" x2="26625" y2="94087"/>
                        <a14:foregroundMark x1="26625" y1="94087" x2="26625" y2="94087"/>
                        <a14:foregroundMark x1="46749" y1="91517" x2="48607" y2="98715"/>
                        <a14:foregroundMark x1="47368" y1="91517" x2="49226" y2="90488"/>
                        <a14:foregroundMark x1="49226" y1="90488" x2="55418" y2="91260"/>
                        <a14:foregroundMark x1="56347" y1="91260" x2="68421" y2="89203"/>
                        <a14:foregroundMark x1="68111" y1="88946" x2="68421" y2="88175"/>
                        <a14:foregroundMark x1="68421" y1="88175" x2="67492" y2="79692"/>
                        <a14:foregroundMark x1="30960" y1="76864" x2="28483" y2="87918"/>
                        <a14:foregroundMark x1="28483" y1="88946" x2="42105" y2="92031"/>
                        <a14:foregroundMark x1="42724" y1="92545" x2="42415" y2="99743"/>
                        <a14:foregroundMark x1="42105" y1="99486" x2="0" y2="98972"/>
                        <a14:foregroundMark x1="929" y1="91774" x2="929" y2="98972"/>
                        <a14:foregroundMark x1="48607" y1="98715" x2="99690" y2="97943"/>
                        <a14:foregroundMark x1="50155" y1="93316" x2="75851" y2="94859"/>
                        <a14:foregroundMark x1="69350" y1="83805" x2="74303" y2="87147"/>
                        <a14:foregroundMark x1="35604" y1="97172" x2="22291" y2="9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4" y="1144587"/>
            <a:ext cx="3019861" cy="36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754" y="615718"/>
            <a:ext cx="511125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chemeClr val="bg1"/>
                </a:solidFill>
              </a:rPr>
              <a:t>Make it 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C4F59-7121-413F-88EF-50CCB1FE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504" y="2667001"/>
            <a:ext cx="5246945" cy="39409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510BFE-967F-44F7-9AAE-F5D20426BA18}"/>
              </a:ext>
            </a:extLst>
          </p:cNvPr>
          <p:cNvGrpSpPr/>
          <p:nvPr/>
        </p:nvGrpSpPr>
        <p:grpSpPr>
          <a:xfrm>
            <a:off x="7639050" y="220596"/>
            <a:ext cx="2711196" cy="5542030"/>
            <a:chOff x="4457351" y="-627352"/>
            <a:chExt cx="3341149" cy="7783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2789CB-2532-4442-AE48-48B6BCD3D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550" r="34990"/>
            <a:stretch/>
          </p:blipFill>
          <p:spPr>
            <a:xfrm>
              <a:off x="4457701" y="1944571"/>
              <a:ext cx="3340100" cy="26007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BC3095-D315-4520-BFBA-48DE96711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79" r="1274"/>
            <a:stretch/>
          </p:blipFill>
          <p:spPr>
            <a:xfrm>
              <a:off x="4457700" y="4545285"/>
              <a:ext cx="3340800" cy="2611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12BB04-B077-4750-A4F3-EF3187E03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10" r="68594"/>
            <a:stretch/>
          </p:blipFill>
          <p:spPr>
            <a:xfrm>
              <a:off x="4457351" y="-627352"/>
              <a:ext cx="3340800" cy="2571922"/>
            </a:xfrm>
            <a:prstGeom prst="rect">
              <a:avLst/>
            </a:prstGeom>
          </p:spPr>
        </p:pic>
      </p:grpSp>
      <p:pic>
        <p:nvPicPr>
          <p:cNvPr id="13" name="Picture 2" descr="Image result for uk statistics authority">
            <a:extLst>
              <a:ext uri="{FF2B5EF4-FFF2-40B4-BE49-F238E27FC236}">
                <a16:creationId xmlns:a16="http://schemas.microsoft.com/office/drawing/2014/main" id="{97E0CCB3-83B9-4E97-BE0C-CCAB9820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2476" y="6076242"/>
            <a:ext cx="2295524" cy="781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66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F16D8-124F-454B-96EA-05AFC5AD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08" y="300505"/>
            <a:ext cx="787984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chemeClr val="bg1"/>
                </a:solidFill>
              </a:rPr>
              <a:t>Make it 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FBB6C-0388-4F19-B32D-BA6F250B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665" y="2866697"/>
            <a:ext cx="4098872" cy="3350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6722B-1DF4-4EA1-8B4B-358B5DB2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464" y="3302202"/>
            <a:ext cx="4098871" cy="2479817"/>
          </a:xfrm>
          <a:prstGeom prst="rect">
            <a:avLst/>
          </a:prstGeom>
        </p:spPr>
      </p:pic>
      <p:pic>
        <p:nvPicPr>
          <p:cNvPr id="17" name="Picture 2" descr="Image result for uk statistics authority">
            <a:extLst>
              <a:ext uri="{FF2B5EF4-FFF2-40B4-BE49-F238E27FC236}">
                <a16:creationId xmlns:a16="http://schemas.microsoft.com/office/drawing/2014/main" id="{D79357DF-C99E-48A8-90EE-20CE5356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2476" y="6076242"/>
            <a:ext cx="2295524" cy="781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300983"/>
      </p:ext>
    </p:extLst>
  </p:cSld>
  <p:clrMapOvr>
    <a:masterClrMapping/>
  </p:clrMapOvr>
</p:sld>
</file>

<file path=ppt/theme/theme1.xml><?xml version="1.0" encoding="utf-8"?>
<a:theme xmlns:a="http://schemas.openxmlformats.org/drawingml/2006/main" name="BPI Template - small dark co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PI Template - small dark cogs.potx" id="{61E5FDC0-2D92-4CE6-AA8E-62121DE910CC}" vid="{40C39DAA-C7A4-44F4-843F-9198D1D23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stColour">
      <a:dk1>
        <a:srgbClr val="223240"/>
      </a:dk1>
      <a:lt1>
        <a:srgbClr val="EEEEEE"/>
      </a:lt1>
      <a:dk2>
        <a:srgbClr val="223240"/>
      </a:dk2>
      <a:lt2>
        <a:srgbClr val="5ABEBC"/>
      </a:lt2>
      <a:accent1>
        <a:srgbClr val="C65939"/>
      </a:accent1>
      <a:accent2>
        <a:srgbClr val="D3AC41"/>
      </a:accent2>
      <a:accent3>
        <a:srgbClr val="85BCB7"/>
      </a:accent3>
      <a:accent4>
        <a:srgbClr val="515E6A"/>
      </a:accent4>
      <a:accent5>
        <a:srgbClr val="5ABEBC"/>
      </a:accent5>
      <a:accent6>
        <a:srgbClr val="969497"/>
      </a:accent6>
      <a:hlink>
        <a:srgbClr val="5B9BD5"/>
      </a:hlink>
      <a:folHlink>
        <a:srgbClr val="BF9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FA7BAC7A7D36458C462FE6FD238D7E" ma:contentTypeVersion="12" ma:contentTypeDescription="Create a new document." ma:contentTypeScope="" ma:versionID="d0e60172249f33329426b46b90c72576">
  <xsd:schema xmlns:xsd="http://www.w3.org/2001/XMLSchema" xmlns:xs="http://www.w3.org/2001/XMLSchema" xmlns:p="http://schemas.microsoft.com/office/2006/metadata/properties" xmlns:ns3="e5777520-698f-4a2c-9897-bb8c4a0b4ca2" xmlns:ns4="5b52ac88-9cc1-4250-8a60-34ed1132e961" targetNamespace="http://schemas.microsoft.com/office/2006/metadata/properties" ma:root="true" ma:fieldsID="11d69ce55c5fd7bbcdfa7d082ab0ce6e" ns3:_="" ns4:_="">
    <xsd:import namespace="e5777520-698f-4a2c-9897-bb8c4a0b4ca2"/>
    <xsd:import namespace="5b52ac88-9cc1-4250-8a60-34ed1132e9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77520-698f-4a2c-9897-bb8c4a0b4c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2ac88-9cc1-4250-8a60-34ed1132e9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D89975-8A33-4EEB-A996-FBDA85C916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27A227-1574-4B44-838F-A8FCFEB9F837}">
  <ds:schemaRefs>
    <ds:schemaRef ds:uri="http://schemas.microsoft.com/office/2006/documentManagement/types"/>
    <ds:schemaRef ds:uri="http://schemas.openxmlformats.org/package/2006/metadata/core-properties"/>
    <ds:schemaRef ds:uri="e5777520-698f-4a2c-9897-bb8c4a0b4ca2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5b52ac88-9cc1-4250-8a60-34ed1132e9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F7B2EC-0B41-4900-B11C-2E37DB63E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77520-698f-4a2c-9897-bb8c4a0b4ca2"/>
    <ds:schemaRef ds:uri="5b52ac88-9cc1-4250-8a60-34ed1132e9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1780</Words>
  <Application>Microsoft Office PowerPoint</Application>
  <PresentationFormat>Widescreen</PresentationFormat>
  <Paragraphs>369</Paragraphs>
  <Slides>77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Calibri</vt:lpstr>
      <vt:lpstr>Calibri Light</vt:lpstr>
      <vt:lpstr>Forte</vt:lpstr>
      <vt:lpstr>Segoe UI</vt:lpstr>
      <vt:lpstr>BPI Template - small dark cogs</vt:lpstr>
      <vt:lpstr>Office Theme</vt:lpstr>
      <vt:lpstr>1_Office Theme</vt:lpstr>
      <vt:lpstr>Presentation and Dissemination Symposium 2020</vt:lpstr>
      <vt:lpstr>PowerPoint Presentation</vt:lpstr>
      <vt:lpstr>Presentation and Dissemination Symposium</vt:lpstr>
      <vt:lpstr>Dissemination Strategies</vt:lpstr>
      <vt:lpstr>Dissemination: some thoughts</vt:lpstr>
      <vt:lpstr>Multiple Strategies give Multiple Benefits</vt:lpstr>
      <vt:lpstr>PowerPoint Presentation</vt:lpstr>
      <vt:lpstr>Make it Count</vt:lpstr>
      <vt:lpstr>Make it Count</vt:lpstr>
      <vt:lpstr>Tell the Story</vt:lpstr>
      <vt:lpstr>Tell the Story</vt:lpstr>
      <vt:lpstr>Show the Uncertainty</vt:lpstr>
      <vt:lpstr>Show the Uncertainty</vt:lpstr>
      <vt:lpstr>Any Questions?</vt:lpstr>
      <vt:lpstr>PowerPoint Presentation</vt:lpstr>
      <vt:lpstr>PowerPoint Presentation</vt:lpstr>
      <vt:lpstr>Peer reviews of National Statistics Identifying, highlighting and sharing best practice across the Government Statistical Service</vt:lpstr>
      <vt:lpstr>Peer reviews of National Statistics</vt:lpstr>
      <vt:lpstr>Peer reviews of National Statistics Why?</vt:lpstr>
      <vt:lpstr>Peer reviews of National Statistics Why?</vt:lpstr>
      <vt:lpstr>Peer reviews of National Statistics Why?</vt:lpstr>
      <vt:lpstr>Peer reviews of National Statistics How?</vt:lpstr>
      <vt:lpstr>Peer reviews of National Statistics How?</vt:lpstr>
      <vt:lpstr>Peer reviews of National Statistics How?</vt:lpstr>
      <vt:lpstr>Peer reviews of National Statistics How?</vt:lpstr>
      <vt:lpstr>Peer reviews of National Statistics How?</vt:lpstr>
      <vt:lpstr>Peer reviews of National Statistics When?</vt:lpstr>
      <vt:lpstr>Peer reviews of National Statistics Over to you…</vt:lpstr>
      <vt:lpstr>Peer reviews of National Statistics Over to you…</vt:lpstr>
      <vt:lpstr>Thank you Questions and comments 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we did what we did? </vt:lpstr>
      <vt:lpstr>SHS in the Past</vt:lpstr>
      <vt:lpstr>PowerPoint Presentation</vt:lpstr>
      <vt:lpstr>SHS Now</vt:lpstr>
      <vt:lpstr>PowerPoint Presentation</vt:lpstr>
      <vt:lpstr>PowerPoint Presentation</vt:lpstr>
      <vt:lpstr>PowerPoint Presentation</vt:lpstr>
      <vt:lpstr>PowerPoint Presentation</vt:lpstr>
      <vt:lpstr>Local Authority Services and Performance Dashboard  </vt:lpstr>
      <vt:lpstr>PowerPoint Presentation</vt:lpstr>
      <vt:lpstr>SHS Data Comic </vt:lpstr>
      <vt:lpstr>PowerPoint Presentation</vt:lpstr>
      <vt:lpstr>Podcast</vt:lpstr>
      <vt:lpstr>Quiz</vt:lpstr>
      <vt:lpstr>PowerPoint Presentation</vt:lpstr>
      <vt:lpstr>PowerPoint Presentation</vt:lpstr>
      <vt:lpstr>Incentive Experiment</vt:lpstr>
      <vt:lpstr>PowerPoint Presentation</vt:lpstr>
      <vt:lpstr>PowerPoint Presentation</vt:lpstr>
      <vt:lpstr>13 media articles which directly reference the SHS, double the previous year</vt:lpstr>
      <vt:lpstr>PowerPoint Presentation</vt:lpstr>
      <vt:lpstr>Awards </vt:lpstr>
      <vt:lpstr>Response rate trends maintaining</vt:lpstr>
      <vt:lpstr>How on earth did we do it all!?</vt:lpstr>
      <vt:lpstr>PowerPoint Presentation</vt:lpstr>
      <vt:lpstr>Brainstorming…</vt:lpstr>
      <vt:lpstr>What is next for the SHS…</vt:lpstr>
      <vt:lpstr>LINKS TO SHS PUBLICATIONS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and Dissemination Symposium 2020</dc:title>
  <dc:creator>Butcher, Holly</dc:creator>
  <cp:lastModifiedBy>Butcher, Holly</cp:lastModifiedBy>
  <cp:revision>32</cp:revision>
  <dcterms:created xsi:type="dcterms:W3CDTF">2020-02-10T11:11:52Z</dcterms:created>
  <dcterms:modified xsi:type="dcterms:W3CDTF">2020-02-20T09:54:23Z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0x01010065FA7BAC7A7D36458C462FE6FD238D7E</vt:lpwstr>
  </property>
</Properties>
</file>